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notesMasterIdLst>
    <p:notesMasterId r:id="rId41"/>
  </p:notesMasterIdLst>
  <p:sldIdLst>
    <p:sldId id="256" r:id="rId2"/>
    <p:sldId id="257" r:id="rId3"/>
    <p:sldId id="293" r:id="rId4"/>
    <p:sldId id="301" r:id="rId5"/>
    <p:sldId id="335" r:id="rId6"/>
    <p:sldId id="303" r:id="rId7"/>
    <p:sldId id="294" r:id="rId8"/>
    <p:sldId id="304" r:id="rId9"/>
    <p:sldId id="295" r:id="rId10"/>
    <p:sldId id="296" r:id="rId11"/>
    <p:sldId id="305" r:id="rId12"/>
    <p:sldId id="297" r:id="rId13"/>
    <p:sldId id="306" r:id="rId14"/>
    <p:sldId id="334" r:id="rId15"/>
    <p:sldId id="309" r:id="rId16"/>
    <p:sldId id="263" r:id="rId17"/>
    <p:sldId id="298" r:id="rId18"/>
    <p:sldId id="310" r:id="rId19"/>
    <p:sldId id="284" r:id="rId20"/>
    <p:sldId id="312" r:id="rId21"/>
    <p:sldId id="315" r:id="rId22"/>
    <p:sldId id="299" r:id="rId23"/>
    <p:sldId id="316" r:id="rId24"/>
    <p:sldId id="317" r:id="rId25"/>
    <p:sldId id="318" r:id="rId26"/>
    <p:sldId id="336" r:id="rId27"/>
    <p:sldId id="319" r:id="rId28"/>
    <p:sldId id="333" r:id="rId29"/>
    <p:sldId id="321" r:id="rId30"/>
    <p:sldId id="300" r:id="rId31"/>
    <p:sldId id="322" r:id="rId32"/>
    <p:sldId id="337" r:id="rId33"/>
    <p:sldId id="324" r:id="rId34"/>
    <p:sldId id="328" r:id="rId35"/>
    <p:sldId id="327" r:id="rId36"/>
    <p:sldId id="326" r:id="rId37"/>
    <p:sldId id="329" r:id="rId38"/>
    <p:sldId id="331" r:id="rId39"/>
    <p:sldId id="33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 userDrawn="1">
          <p15:clr>
            <a:srgbClr val="A4A3A4"/>
          </p15:clr>
        </p15:guide>
        <p15:guide id="2" pos="597"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angeeta srinivasan" initials="ss" lastIdx="10" clrIdx="0">
    <p:extLst>
      <p:ext uri="{19B8F6BF-5375-455C-9EA6-DF929625EA0E}">
        <p15:presenceInfo xmlns:p15="http://schemas.microsoft.com/office/powerpoint/2012/main" userId="ae16b587ac2706cb" providerId="Windows Live"/>
      </p:ext>
    </p:extLst>
  </p:cmAuthor>
  <p:cmAuthor id="2" name="Stephen Ryan" initials="SR" lastIdx="1" clrIdx="1">
    <p:extLst>
      <p:ext uri="{19B8F6BF-5375-455C-9EA6-DF929625EA0E}">
        <p15:presenceInfo xmlns:p15="http://schemas.microsoft.com/office/powerpoint/2012/main" userId="5cde2c50bafb628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4FB03C-08C2-4F51-B218-10452E66ADB9}" v="149" dt="2025-04-03T07:42:06.652"/>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234" y="-7116"/>
      </p:cViewPr>
      <p:guideLst>
        <p:guide orient="horz" pos="663"/>
        <p:guide pos="59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eg>
</file>

<file path=ppt/media/image2.jpeg>
</file>

<file path=ppt/media/image3.pn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D9357D-E08C-B341-9B84-C7C6ED51F467}" type="datetimeFigureOut">
              <a:rPr lang="en-US" smtClean="0"/>
              <a:t>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C7F85-B619-534F-A66A-9B8DC36C34F8}" type="slidenum">
              <a:rPr lang="en-US" smtClean="0"/>
              <a:t>‹#›</a:t>
            </a:fld>
            <a:endParaRPr lang="en-US"/>
          </a:p>
        </p:txBody>
      </p:sp>
    </p:spTree>
    <p:extLst>
      <p:ext uri="{BB962C8B-B14F-4D97-AF65-F5344CB8AC3E}">
        <p14:creationId xmlns:p14="http://schemas.microsoft.com/office/powerpoint/2010/main" val="2616605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EDC7F85-B619-534F-A66A-9B8DC36C34F8}" type="slidenum">
              <a:rPr lang="en-US" smtClean="0"/>
              <a:t>3</a:t>
            </a:fld>
            <a:endParaRPr lang="en-US"/>
          </a:p>
        </p:txBody>
      </p:sp>
    </p:spTree>
    <p:extLst>
      <p:ext uri="{BB962C8B-B14F-4D97-AF65-F5344CB8AC3E}">
        <p14:creationId xmlns:p14="http://schemas.microsoft.com/office/powerpoint/2010/main" val="50400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562D74FE-8B92-CE61-C36B-914C065259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0E246D62-D70B-62C3-F942-82D23B3F6A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38628198-B3FF-90D9-8999-8D3D4CA9E0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xmlns="" id="{8AA87616-6139-2B39-3A71-4DCD2AA362A2}"/>
              </a:ext>
            </a:extLst>
          </p:cNvPr>
          <p:cNvSpPr>
            <a:spLocks noGrp="1"/>
          </p:cNvSpPr>
          <p:nvPr>
            <p:ph type="sldNum" sz="quarter" idx="5"/>
          </p:nvPr>
        </p:nvSpPr>
        <p:spPr/>
        <p:txBody>
          <a:bodyPr/>
          <a:lstStyle/>
          <a:p>
            <a:fld id="{CEDC7F85-B619-534F-A66A-9B8DC36C34F8}" type="slidenum">
              <a:rPr lang="en-US" smtClean="0"/>
              <a:t>4</a:t>
            </a:fld>
            <a:endParaRPr lang="en-US"/>
          </a:p>
        </p:txBody>
      </p:sp>
    </p:spTree>
    <p:extLst>
      <p:ext uri="{BB962C8B-B14F-4D97-AF65-F5344CB8AC3E}">
        <p14:creationId xmlns:p14="http://schemas.microsoft.com/office/powerpoint/2010/main" val="332767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56FA8FC5-4337-217A-067D-9A15D5D6806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3E70DA01-D2AD-B83D-816B-C3E9CC3AAB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7A2E00F3-5C58-216D-5ED3-7B92D2B18CD2}"/>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xmlns="" id="{E7BC6C0C-AD05-09DA-2132-78EB55FFB7E3}"/>
              </a:ext>
            </a:extLst>
          </p:cNvPr>
          <p:cNvSpPr>
            <a:spLocks noGrp="1"/>
          </p:cNvSpPr>
          <p:nvPr>
            <p:ph type="sldNum" sz="quarter" idx="5"/>
          </p:nvPr>
        </p:nvSpPr>
        <p:spPr/>
        <p:txBody>
          <a:bodyPr/>
          <a:lstStyle/>
          <a:p>
            <a:fld id="{CEDC7F85-B619-534F-A66A-9B8DC36C34F8}" type="slidenum">
              <a:rPr lang="en-US" smtClean="0"/>
              <a:t>5</a:t>
            </a:fld>
            <a:endParaRPr lang="en-US"/>
          </a:p>
        </p:txBody>
      </p:sp>
    </p:spTree>
    <p:extLst>
      <p:ext uri="{BB962C8B-B14F-4D97-AF65-F5344CB8AC3E}">
        <p14:creationId xmlns:p14="http://schemas.microsoft.com/office/powerpoint/2010/main" val="2346009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9E650913-F22E-32F2-A12A-E2F82FD8CF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xmlns="" id="{D18E48B5-1F68-2998-8156-0E0EFEA965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xmlns="" id="{9DC32594-40C0-0B38-40A0-A3E28D1B91B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xmlns="" id="{58BF0CFB-FBDF-B865-57CD-14D52238F065}"/>
              </a:ext>
            </a:extLst>
          </p:cNvPr>
          <p:cNvSpPr>
            <a:spLocks noGrp="1"/>
          </p:cNvSpPr>
          <p:nvPr>
            <p:ph type="sldNum" sz="quarter" idx="5"/>
          </p:nvPr>
        </p:nvSpPr>
        <p:spPr/>
        <p:txBody>
          <a:bodyPr/>
          <a:lstStyle/>
          <a:p>
            <a:fld id="{CEDC7F85-B619-534F-A66A-9B8DC36C34F8}" type="slidenum">
              <a:rPr lang="en-US" smtClean="0"/>
              <a:t>6</a:t>
            </a:fld>
            <a:endParaRPr lang="en-US"/>
          </a:p>
        </p:txBody>
      </p:sp>
    </p:spTree>
    <p:extLst>
      <p:ext uri="{BB962C8B-B14F-4D97-AF65-F5344CB8AC3E}">
        <p14:creationId xmlns:p14="http://schemas.microsoft.com/office/powerpoint/2010/main" val="2583726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DC7F85-B619-534F-A66A-9B8DC36C34F8}" type="slidenum">
              <a:rPr lang="en-US" smtClean="0"/>
              <a:t>13</a:t>
            </a:fld>
            <a:endParaRPr lang="en-US"/>
          </a:p>
        </p:txBody>
      </p:sp>
    </p:spTree>
    <p:extLst>
      <p:ext uri="{BB962C8B-B14F-4D97-AF65-F5344CB8AC3E}">
        <p14:creationId xmlns:p14="http://schemas.microsoft.com/office/powerpoint/2010/main" val="36278210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19D7C9-8F96-29F5-1205-BAE74ECFB6C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xmlns="" id="{32476479-834E-716E-F738-42913F20FCC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xmlns="" id="{5C33591F-359F-14CB-E47E-7E0A48675C2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5" name="Footer Placeholder 4">
            <a:extLst>
              <a:ext uri="{FF2B5EF4-FFF2-40B4-BE49-F238E27FC236}">
                <a16:creationId xmlns:a16="http://schemas.microsoft.com/office/drawing/2014/main" xmlns="" id="{E2B0DDA5-1212-4EE1-8E98-BD5556D6192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FFAF1A59-0F6E-C066-93B8-C418D626419E}"/>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90834917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90D06B-6099-7E14-DAC0-373B0E64354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F620A64E-F565-5F45-4D8A-0F66C5C6F6F7}"/>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226C64CE-CC06-33A3-A7B5-39280C0EE39A}"/>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5" name="Footer Placeholder 4">
            <a:extLst>
              <a:ext uri="{FF2B5EF4-FFF2-40B4-BE49-F238E27FC236}">
                <a16:creationId xmlns:a16="http://schemas.microsoft.com/office/drawing/2014/main" xmlns="" id="{08B13EAA-0C96-C90A-5023-5A6AE908444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773A4E51-A389-BAC7-6104-10F8BBF5E218}"/>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830170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F167FAE-47FC-773A-D2CB-02DF3A13179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xmlns="" id="{897915DE-C722-EBEB-B967-F3C2A848DF6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A2FF320F-F8B7-E5F3-A82C-29E730823A2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5" name="Footer Placeholder 4">
            <a:extLst>
              <a:ext uri="{FF2B5EF4-FFF2-40B4-BE49-F238E27FC236}">
                <a16:creationId xmlns:a16="http://schemas.microsoft.com/office/drawing/2014/main" xmlns="" id="{EB893657-C9AF-31E5-1EAB-5E1D1A10749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34E3EB91-DA44-D3FB-B424-EC3DFBCAAAE2}"/>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1085581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FBB2AA-06AD-F2FC-5383-B4B7B95FA0D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DEFFB339-D764-126A-043A-AA902A2D94B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xmlns="" id="{62CEC418-3953-DA2D-A0FB-CABD98BBE89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5" name="Footer Placeholder 4">
            <a:extLst>
              <a:ext uri="{FF2B5EF4-FFF2-40B4-BE49-F238E27FC236}">
                <a16:creationId xmlns:a16="http://schemas.microsoft.com/office/drawing/2014/main" xmlns="" id="{C38B8AE1-51E6-F6DC-0366-71136A416FD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0E9BB31A-1A8F-2867-8E45-A1156E678421}"/>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7" name="Straight Connector 6">
            <a:extLst>
              <a:ext uri="{FF2B5EF4-FFF2-40B4-BE49-F238E27FC236}">
                <a16:creationId xmlns:a16="http://schemas.microsoft.com/office/drawing/2014/main" xmlns="" id="{CF6DD119-3AB1-5E89-283B-CFC7450F3221}"/>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9889639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B8FB27-6D56-F7B9-3168-F3BA5618EA5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xmlns="" id="{5E265677-679A-B0F9-A8ED-CB7AE1B44E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xmlns="" id="{3D96AB45-AD7F-AAB6-E9E5-BC9FFE73E6C3}"/>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5" name="Footer Placeholder 4">
            <a:extLst>
              <a:ext uri="{FF2B5EF4-FFF2-40B4-BE49-F238E27FC236}">
                <a16:creationId xmlns:a16="http://schemas.microsoft.com/office/drawing/2014/main" xmlns="" id="{E6500007-5F71-101E-BD73-80F5B482450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2321822D-21A5-46A1-7A0D-74890F813E5D}"/>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121772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9A19D8-2061-DE2F-C7F4-7B55AE952A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0EC7E3F7-CAC0-234E-2E22-54F716B31277}"/>
              </a:ext>
            </a:extLst>
          </p:cNvPr>
          <p:cNvSpPr>
            <a:spLocks noGrp="1"/>
          </p:cNvSpPr>
          <p:nvPr>
            <p:ph sz="half" idx="1"/>
          </p:nvPr>
        </p:nvSpPr>
        <p:spPr>
          <a:xfrm>
            <a:off x="838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xmlns="" id="{555703E5-BCA0-9F5D-3D33-E6367347C39A}"/>
              </a:ext>
            </a:extLst>
          </p:cNvPr>
          <p:cNvSpPr>
            <a:spLocks noGrp="1"/>
          </p:cNvSpPr>
          <p:nvPr>
            <p:ph sz="half" idx="2"/>
          </p:nvPr>
        </p:nvSpPr>
        <p:spPr>
          <a:xfrm>
            <a:off x="6172200" y="1163789"/>
            <a:ext cx="5181600" cy="501317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xmlns="" id="{90078F20-3ECF-6BE9-68F4-016C200C5F85}"/>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6" name="Footer Placeholder 5">
            <a:extLst>
              <a:ext uri="{FF2B5EF4-FFF2-40B4-BE49-F238E27FC236}">
                <a16:creationId xmlns:a16="http://schemas.microsoft.com/office/drawing/2014/main" xmlns="" id="{AD0347F2-ADE9-32FD-FCEF-C45F3A7076C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92ABACDE-6DBE-549B-7465-4DA10C5C3E2B}"/>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8" name="Straight Connector 7">
            <a:extLst>
              <a:ext uri="{FF2B5EF4-FFF2-40B4-BE49-F238E27FC236}">
                <a16:creationId xmlns:a16="http://schemas.microsoft.com/office/drawing/2014/main" xmlns="" id="{A23452B6-CDA2-B35E-0715-B9D79EFD3246}"/>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87046135"/>
      </p:ext>
    </p:extLst>
  </p:cSld>
  <p:clrMapOvr>
    <a:masterClrMapping/>
  </p:clrMapOvr>
  <p:extLst>
    <p:ext uri="{DCECCB84-F9BA-43D5-87BE-67443E8EF086}">
      <p15:sldGuideLst xmlns:p15="http://schemas.microsoft.com/office/powerpoint/2012/main">
        <p15:guide id="1" orient="horz" pos="2387" userDrawn="1">
          <p15:clr>
            <a:srgbClr val="FBAE40"/>
          </p15:clr>
        </p15:guide>
        <p15:guide id="2" pos="3840" userDrawn="1">
          <p15:clr>
            <a:srgbClr val="FBAE40"/>
          </p15:clr>
        </p15:guide>
        <p15:guide id="3" orient="horz" pos="68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0CE741-45A8-1862-BA73-F388A4A00DE0}"/>
              </a:ext>
            </a:extLst>
          </p:cNvPr>
          <p:cNvSpPr>
            <a:spLocks noGrp="1"/>
          </p:cNvSpPr>
          <p:nvPr>
            <p:ph type="title"/>
          </p:nvPr>
        </p:nvSpPr>
        <p:spPr>
          <a:xfrm>
            <a:off x="839788" y="365126"/>
            <a:ext cx="10515600" cy="723900"/>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78CFFEB5-6F77-A32D-584E-9A3707A33A88}"/>
              </a:ext>
            </a:extLst>
          </p:cNvPr>
          <p:cNvSpPr>
            <a:spLocks noGrp="1"/>
          </p:cNvSpPr>
          <p:nvPr>
            <p:ph type="body" idx="1"/>
          </p:nvPr>
        </p:nvSpPr>
        <p:spPr>
          <a:xfrm>
            <a:off x="839788" y="1185864"/>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xmlns="" id="{BD0BD877-1138-6469-13F1-6F0E1BC73D58}"/>
              </a:ext>
            </a:extLst>
          </p:cNvPr>
          <p:cNvSpPr>
            <a:spLocks noGrp="1"/>
          </p:cNvSpPr>
          <p:nvPr>
            <p:ph sz="half" idx="2"/>
          </p:nvPr>
        </p:nvSpPr>
        <p:spPr>
          <a:xfrm>
            <a:off x="839788" y="2106614"/>
            <a:ext cx="5157787"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xmlns="" id="{FA7290B9-71DF-9759-96EE-064D62481AA3}"/>
              </a:ext>
            </a:extLst>
          </p:cNvPr>
          <p:cNvSpPr>
            <a:spLocks noGrp="1"/>
          </p:cNvSpPr>
          <p:nvPr>
            <p:ph type="body" sz="quarter" idx="3"/>
          </p:nvPr>
        </p:nvSpPr>
        <p:spPr>
          <a:xfrm>
            <a:off x="6172200" y="1185864"/>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xmlns="" id="{48C9F887-8C64-4DCB-B28E-6E1DF757778F}"/>
              </a:ext>
            </a:extLst>
          </p:cNvPr>
          <p:cNvSpPr>
            <a:spLocks noGrp="1"/>
          </p:cNvSpPr>
          <p:nvPr>
            <p:ph sz="quarter" idx="4"/>
          </p:nvPr>
        </p:nvSpPr>
        <p:spPr>
          <a:xfrm>
            <a:off x="6172200" y="2106614"/>
            <a:ext cx="5183188" cy="4083049"/>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xmlns="" id="{8A80574B-0CB4-87BA-DB22-D700C1C3F77C}"/>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8" name="Footer Placeholder 7">
            <a:extLst>
              <a:ext uri="{FF2B5EF4-FFF2-40B4-BE49-F238E27FC236}">
                <a16:creationId xmlns:a16="http://schemas.microsoft.com/office/drawing/2014/main" xmlns="" id="{AE25FBD3-1201-6FF1-7DB2-0C1BCF545B88}"/>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88CB2EC7-5FD9-2FA0-683A-AD8C72519718}"/>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10" name="Straight Connector 9">
            <a:extLst>
              <a:ext uri="{FF2B5EF4-FFF2-40B4-BE49-F238E27FC236}">
                <a16:creationId xmlns:a16="http://schemas.microsoft.com/office/drawing/2014/main" xmlns="" id="{A473E797-D026-4CB2-8534-3B0913C54F89}"/>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19131516"/>
      </p:ext>
    </p:extLst>
  </p:cSld>
  <p:clrMapOvr>
    <a:masterClrMapping/>
  </p:clrMapOvr>
  <p:extLst>
    <p:ext uri="{DCECCB84-F9BA-43D5-87BE-67443E8EF086}">
      <p15:sldGuideLst xmlns:p15="http://schemas.microsoft.com/office/powerpoint/2012/main">
        <p15:guide id="1" orient="horz" pos="686"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6E99D4-8848-F972-1C0E-F10BA66AA61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xmlns="" id="{2F5EBD19-62F1-F1BF-AC51-601E53D1E27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4" name="Footer Placeholder 3">
            <a:extLst>
              <a:ext uri="{FF2B5EF4-FFF2-40B4-BE49-F238E27FC236}">
                <a16:creationId xmlns:a16="http://schemas.microsoft.com/office/drawing/2014/main" xmlns="" id="{35ED8C3C-D39A-BE1E-07F0-EF54F36A07A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4B7AD6F8-8AC6-6CD2-5354-1A46A6BA7BE5}"/>
              </a:ext>
            </a:extLst>
          </p:cNvPr>
          <p:cNvSpPr>
            <a:spLocks noGrp="1"/>
          </p:cNvSpPr>
          <p:nvPr>
            <p:ph type="sldNum" sz="quarter" idx="12"/>
          </p:nvPr>
        </p:nvSpPr>
        <p:spPr/>
        <p:txBody>
          <a:bodyPr/>
          <a:lstStyle/>
          <a:p>
            <a:fld id="{4A0E460F-6C90-364E-AA71-6C064F716047}" type="slidenum">
              <a:rPr lang="en-US" smtClean="0"/>
              <a:t>‹#›</a:t>
            </a:fld>
            <a:endParaRPr lang="en-US"/>
          </a:p>
        </p:txBody>
      </p:sp>
      <p:cxnSp>
        <p:nvCxnSpPr>
          <p:cNvPr id="6" name="Straight Connector 5">
            <a:extLst>
              <a:ext uri="{FF2B5EF4-FFF2-40B4-BE49-F238E27FC236}">
                <a16:creationId xmlns:a16="http://schemas.microsoft.com/office/drawing/2014/main" xmlns="" id="{359314A4-A951-54B1-6DC0-9279155E69F0}"/>
              </a:ext>
            </a:extLst>
          </p:cNvPr>
          <p:cNvCxnSpPr>
            <a:cxnSpLocks/>
          </p:cNvCxnSpPr>
          <p:nvPr userDrawn="1"/>
        </p:nvCxnSpPr>
        <p:spPr>
          <a:xfrm>
            <a:off x="838200" y="1051034"/>
            <a:ext cx="10515599" cy="0"/>
          </a:xfrm>
          <a:prstGeom prst="line">
            <a:avLst/>
          </a:prstGeom>
          <a:ln w="38100">
            <a:solidFill>
              <a:schemeClr val="tx2">
                <a:lumMod val="75000"/>
                <a:lumOff val="2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64472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8E5C5340-B077-DB0D-007E-CD0A5C7535FB}"/>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3" name="Footer Placeholder 2">
            <a:extLst>
              <a:ext uri="{FF2B5EF4-FFF2-40B4-BE49-F238E27FC236}">
                <a16:creationId xmlns:a16="http://schemas.microsoft.com/office/drawing/2014/main" xmlns="" id="{30D155D4-9857-63AA-87E8-3CC8844F1E2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30F9E8CB-2417-E015-2FB0-C9195BA5AE7C}"/>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007067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C8499D-6259-0551-D7B7-4D086896510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xmlns="" id="{7A6BDB78-B8EB-1F34-CF06-72591BB639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xmlns="" id="{C954BAB9-265E-F658-A63A-6151364E89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490EDDCE-78E2-6748-CD30-181DB0BA8541}"/>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6" name="Footer Placeholder 5">
            <a:extLst>
              <a:ext uri="{FF2B5EF4-FFF2-40B4-BE49-F238E27FC236}">
                <a16:creationId xmlns:a16="http://schemas.microsoft.com/office/drawing/2014/main" xmlns="" id="{07B05094-5855-8E10-F87C-52C19E0913FC}"/>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08419BE2-4579-CC5F-4847-6D7CC426B3FF}"/>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2552513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94C0F20-0E83-10F5-6F59-CEB51D783D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xmlns="" id="{C0187EEE-B13A-FDB1-8A19-EE0D39E5D8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64DE8C68-CB9B-1E1F-90E8-054F22E5F3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xmlns="" id="{2AF4CB60-6ABD-6C79-E4E1-707E2D1AC394}"/>
              </a:ext>
            </a:extLst>
          </p:cNvPr>
          <p:cNvSpPr>
            <a:spLocks noGrp="1"/>
          </p:cNvSpPr>
          <p:nvPr>
            <p:ph type="dt" sz="half" idx="10"/>
          </p:nvPr>
        </p:nvSpPr>
        <p:spPr>
          <a:xfrm>
            <a:off x="838200" y="6356350"/>
            <a:ext cx="2743200" cy="365125"/>
          </a:xfrm>
          <a:prstGeom prst="rect">
            <a:avLst/>
          </a:prstGeom>
        </p:spPr>
        <p:txBody>
          <a:bodyPr/>
          <a:lstStyle/>
          <a:p>
            <a:fld id="{CB937118-AA9C-D947-A395-0A8492468232}" type="datetimeFigureOut">
              <a:rPr lang="en-US" smtClean="0"/>
              <a:t>10/5/2025</a:t>
            </a:fld>
            <a:endParaRPr lang="en-US"/>
          </a:p>
        </p:txBody>
      </p:sp>
      <p:sp>
        <p:nvSpPr>
          <p:cNvPr id="6" name="Footer Placeholder 5">
            <a:extLst>
              <a:ext uri="{FF2B5EF4-FFF2-40B4-BE49-F238E27FC236}">
                <a16:creationId xmlns:a16="http://schemas.microsoft.com/office/drawing/2014/main" xmlns="" id="{2ADE3309-AB33-CAB4-5AFA-DD95FBD8367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57686881-518F-E663-13FB-EAEA14A63AE7}"/>
              </a:ext>
            </a:extLst>
          </p:cNvPr>
          <p:cNvSpPr>
            <a:spLocks noGrp="1"/>
          </p:cNvSpPr>
          <p:nvPr>
            <p:ph type="sldNum" sz="quarter" idx="12"/>
          </p:nvPr>
        </p:nvSpPr>
        <p:spPr/>
        <p:txBody>
          <a:bodyPr/>
          <a:lstStyle/>
          <a:p>
            <a:fld id="{4A0E460F-6C90-364E-AA71-6C064F716047}" type="slidenum">
              <a:rPr lang="en-US" smtClean="0"/>
              <a:t>‹#›</a:t>
            </a:fld>
            <a:endParaRPr lang="en-US"/>
          </a:p>
        </p:txBody>
      </p:sp>
    </p:spTree>
    <p:extLst>
      <p:ext uri="{BB962C8B-B14F-4D97-AF65-F5344CB8AC3E}">
        <p14:creationId xmlns:p14="http://schemas.microsoft.com/office/powerpoint/2010/main" val="3391772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1C9612CC-667E-9C11-4B19-C671DA530CCC}"/>
              </a:ext>
            </a:extLst>
          </p:cNvPr>
          <p:cNvSpPr/>
          <p:nvPr userDrawn="1"/>
        </p:nvSpPr>
        <p:spPr>
          <a:xfrm>
            <a:off x="0" y="6172091"/>
            <a:ext cx="12192000" cy="685909"/>
          </a:xfrm>
          <a:prstGeom prst="rect">
            <a:avLst/>
          </a:prstGeom>
          <a:solidFill>
            <a:schemeClr val="tx2">
              <a:lumMod val="75000"/>
              <a:lumOff val="25000"/>
            </a:schemeClr>
          </a:solidFill>
          <a:ln>
            <a:solidFill>
              <a:schemeClr val="tx2">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xmlns="" id="{4713DE2D-0400-0813-5E72-54083F428E1B}"/>
              </a:ext>
            </a:extLst>
          </p:cNvPr>
          <p:cNvSpPr>
            <a:spLocks noGrp="1"/>
          </p:cNvSpPr>
          <p:nvPr>
            <p:ph type="title"/>
          </p:nvPr>
        </p:nvSpPr>
        <p:spPr>
          <a:xfrm>
            <a:off x="838200" y="365125"/>
            <a:ext cx="10515600" cy="685909"/>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xmlns="" id="{99997D46-78C0-A493-A22C-C3C12EF5890E}"/>
              </a:ext>
            </a:extLst>
          </p:cNvPr>
          <p:cNvSpPr>
            <a:spLocks noGrp="1"/>
          </p:cNvSpPr>
          <p:nvPr>
            <p:ph type="body" idx="1"/>
          </p:nvPr>
        </p:nvSpPr>
        <p:spPr>
          <a:xfrm>
            <a:off x="838200" y="1345324"/>
            <a:ext cx="10515600" cy="4831639"/>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a:extLst>
              <a:ext uri="{FF2B5EF4-FFF2-40B4-BE49-F238E27FC236}">
                <a16:creationId xmlns:a16="http://schemas.microsoft.com/office/drawing/2014/main" xmlns="" id="{BBF7E139-4F5B-88A1-2239-3EF25CB2C017}"/>
              </a:ext>
            </a:extLst>
          </p:cNvPr>
          <p:cNvSpPr>
            <a:spLocks noGrp="1"/>
          </p:cNvSpPr>
          <p:nvPr>
            <p:ph type="sldNum" sz="quarter" idx="4"/>
          </p:nvPr>
        </p:nvSpPr>
        <p:spPr>
          <a:xfrm>
            <a:off x="10699530" y="6356350"/>
            <a:ext cx="654269" cy="365125"/>
          </a:xfrm>
          <a:prstGeom prst="rect">
            <a:avLst/>
          </a:prstGeom>
        </p:spPr>
        <p:txBody>
          <a:bodyPr vert="horz" lIns="91440" tIns="45720" rIns="91440" bIns="45720" rtlCol="0" anchor="ctr"/>
          <a:lstStyle>
            <a:lvl1pPr algn="r">
              <a:defRPr sz="1200">
                <a:solidFill>
                  <a:schemeClr val="bg1"/>
                </a:solidFill>
              </a:defRPr>
            </a:lvl1pPr>
          </a:lstStyle>
          <a:p>
            <a:fld id="{4A0E460F-6C90-364E-AA71-6C064F716047}" type="slidenum">
              <a:rPr lang="en-US" smtClean="0"/>
              <a:pPr/>
              <a:t>‹#›</a:t>
            </a:fld>
            <a:endParaRPr lang="en-US"/>
          </a:p>
        </p:txBody>
      </p:sp>
    </p:spTree>
    <p:extLst>
      <p:ext uri="{BB962C8B-B14F-4D97-AF65-F5344CB8AC3E}">
        <p14:creationId xmlns:p14="http://schemas.microsoft.com/office/powerpoint/2010/main" val="390992032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3200" b="1" kern="1200">
          <a:solidFill>
            <a:schemeClr val="tx2">
              <a:lumMod val="75000"/>
              <a:lumOff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28A2CB-4C34-B1C3-BCA2-B7D7966EB811}"/>
              </a:ext>
            </a:extLst>
          </p:cNvPr>
          <p:cNvSpPr>
            <a:spLocks noGrp="1"/>
          </p:cNvSpPr>
          <p:nvPr>
            <p:ph type="ctrTitle"/>
          </p:nvPr>
        </p:nvSpPr>
        <p:spPr>
          <a:xfrm>
            <a:off x="6017169" y="367433"/>
            <a:ext cx="5822733" cy="1976799"/>
          </a:xfrm>
        </p:spPr>
        <p:txBody>
          <a:bodyPr>
            <a:noAutofit/>
          </a:bodyPr>
          <a:lstStyle/>
          <a:p>
            <a:pPr algn="l"/>
            <a:r>
              <a:rPr lang="en-US" sz="4000" dirty="0"/>
              <a:t>Enhancing Operational Efficiency in a Multispecialty Hospital</a:t>
            </a:r>
          </a:p>
        </p:txBody>
      </p:sp>
      <p:sp>
        <p:nvSpPr>
          <p:cNvPr id="3" name="Subtitle 2">
            <a:extLst>
              <a:ext uri="{FF2B5EF4-FFF2-40B4-BE49-F238E27FC236}">
                <a16:creationId xmlns:a16="http://schemas.microsoft.com/office/drawing/2014/main" xmlns="" id="{195C9D9B-29FB-BA59-D1D5-D7213551ADCF}"/>
              </a:ext>
            </a:extLst>
          </p:cNvPr>
          <p:cNvSpPr>
            <a:spLocks noGrp="1"/>
          </p:cNvSpPr>
          <p:nvPr>
            <p:ph type="subTitle" idx="1"/>
          </p:nvPr>
        </p:nvSpPr>
        <p:spPr>
          <a:xfrm>
            <a:off x="6017169" y="4513768"/>
            <a:ext cx="5822733" cy="936275"/>
          </a:xfrm>
        </p:spPr>
        <p:txBody>
          <a:bodyPr/>
          <a:lstStyle/>
          <a:p>
            <a:pPr algn="l"/>
            <a:r>
              <a:rPr lang="en-US" b="1" dirty="0"/>
              <a:t>Name: </a:t>
            </a:r>
            <a:r>
              <a:rPr lang="en-US" b="1" dirty="0" err="1" smtClean="0"/>
              <a:t>Petchiyammal</a:t>
            </a:r>
            <a:r>
              <a:rPr lang="en-US" b="1" dirty="0" smtClean="0"/>
              <a:t> R</a:t>
            </a:r>
            <a:endParaRPr lang="en-US" b="1" dirty="0"/>
          </a:p>
          <a:p>
            <a:pPr algn="l"/>
            <a:r>
              <a:rPr lang="en-US" b="1" dirty="0"/>
              <a:t>Date: </a:t>
            </a:r>
            <a:r>
              <a:rPr lang="en-US" b="1" dirty="0" smtClean="0"/>
              <a:t>5/10/2025</a:t>
            </a:r>
            <a:endParaRPr lang="en-US" b="1" dirty="0"/>
          </a:p>
        </p:txBody>
      </p:sp>
      <p:pic>
        <p:nvPicPr>
          <p:cNvPr id="1028" name="Picture 4">
            <a:extLst>
              <a:ext uri="{FF2B5EF4-FFF2-40B4-BE49-F238E27FC236}">
                <a16:creationId xmlns:a16="http://schemas.microsoft.com/office/drawing/2014/main" xmlns="" id="{773423C6-7FDD-BCD0-407C-1EF070DF0FA8}"/>
              </a:ext>
            </a:extLst>
          </p:cNvPr>
          <p:cNvPicPr>
            <a:picLocks noChangeAspect="1" noChangeArrowheads="1"/>
          </p:cNvPicPr>
          <p:nvPr/>
        </p:nvPicPr>
        <p:blipFill rotWithShape="1">
          <a:blip r:embed="rId2"/>
          <a:srcRect t="9625" b="16189"/>
          <a:stretch/>
        </p:blipFill>
        <p:spPr bwMode="auto">
          <a:xfrm>
            <a:off x="0" y="0"/>
            <a:ext cx="5527964" cy="6151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476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5DC2DD-53EF-AD02-C14D-F3F37423A3C2}"/>
              </a:ext>
            </a:extLst>
          </p:cNvPr>
          <p:cNvSpPr>
            <a:spLocks noGrp="1"/>
          </p:cNvSpPr>
          <p:nvPr>
            <p:ph type="title"/>
          </p:nvPr>
        </p:nvSpPr>
        <p:spPr>
          <a:xfrm>
            <a:off x="727841" y="338082"/>
            <a:ext cx="10515600" cy="685909"/>
          </a:xfrm>
        </p:spPr>
        <p:txBody>
          <a:bodyPr>
            <a:normAutofit/>
          </a:bodyPr>
          <a:lstStyle/>
          <a:p>
            <a:r>
              <a:rPr lang="en-IN" sz="2600" dirty="0">
                <a:effectLst/>
              </a:rPr>
              <a:t>Stakeholder Analysis and Engagement Plan </a:t>
            </a:r>
            <a:endParaRPr lang="en-US" sz="2600" dirty="0"/>
          </a:p>
        </p:txBody>
      </p:sp>
      <p:sp>
        <p:nvSpPr>
          <p:cNvPr id="5" name="Content Placeholder 4">
            <a:extLst>
              <a:ext uri="{FF2B5EF4-FFF2-40B4-BE49-F238E27FC236}">
                <a16:creationId xmlns:a16="http://schemas.microsoft.com/office/drawing/2014/main" xmlns="" id="{28072E42-DDEE-F140-AB06-21CFED9B6549}"/>
              </a:ext>
            </a:extLst>
          </p:cNvPr>
          <p:cNvSpPr>
            <a:spLocks noGrp="1"/>
          </p:cNvSpPr>
          <p:nvPr>
            <p:ph idx="1"/>
          </p:nvPr>
        </p:nvSpPr>
        <p:spPr>
          <a:xfrm>
            <a:off x="446699" y="1149756"/>
            <a:ext cx="10515600" cy="4831639"/>
          </a:xfrm>
        </p:spPr>
        <p:txBody>
          <a:bodyPr>
            <a:normAutofit/>
          </a:bodyPr>
          <a:lstStyle/>
          <a:p>
            <a:pPr marL="0" indent="0">
              <a:lnSpc>
                <a:spcPct val="115000"/>
              </a:lnSpc>
              <a:spcAft>
                <a:spcPts val="800"/>
              </a:spcAft>
              <a:buSzPts val="1000"/>
              <a:buNone/>
              <a:tabLst>
                <a:tab pos="457200" algn="l"/>
              </a:tabLst>
            </a:pPr>
            <a:r>
              <a:rPr lang="en-IN" sz="2000" b="1" dirty="0"/>
              <a:t>Stakeholders: </a:t>
            </a:r>
            <a:endParaRPr lang="en-IN" sz="2000" b="1" dirty="0" smtClean="0"/>
          </a:p>
          <a:p>
            <a:pPr marL="0" indent="0">
              <a:lnSpc>
                <a:spcPct val="115000"/>
              </a:lnSpc>
              <a:spcAft>
                <a:spcPts val="800"/>
              </a:spcAft>
              <a:buSzPts val="1000"/>
              <a:buNone/>
              <a:tabLst>
                <a:tab pos="457200" algn="l"/>
              </a:tabLst>
            </a:pPr>
            <a:endParaRPr lang="en-IN" sz="2000" b="1" dirty="0"/>
          </a:p>
          <a:p>
            <a:pPr marL="0" indent="0">
              <a:lnSpc>
                <a:spcPct val="115000"/>
              </a:lnSpc>
              <a:spcAft>
                <a:spcPts val="800"/>
              </a:spcAft>
              <a:buSzPts val="1000"/>
              <a:buNone/>
              <a:tabLst>
                <a:tab pos="457200" algn="l"/>
              </a:tabLst>
            </a:pPr>
            <a:endParaRPr lang="en-US" sz="2000" b="1" dirty="0" smtClean="0"/>
          </a:p>
          <a:p>
            <a:pPr marL="0" indent="0">
              <a:lnSpc>
                <a:spcPct val="115000"/>
              </a:lnSpc>
              <a:spcAft>
                <a:spcPts val="800"/>
              </a:spcAft>
              <a:buSzPts val="1000"/>
              <a:buNone/>
              <a:tabLst>
                <a:tab pos="457200" algn="l"/>
              </a:tabLst>
            </a:pPr>
            <a:endParaRPr lang="en-US" sz="2000" b="1" dirty="0"/>
          </a:p>
          <a:p>
            <a:pPr marL="0" indent="0">
              <a:lnSpc>
                <a:spcPct val="115000"/>
              </a:lnSpc>
              <a:spcAft>
                <a:spcPts val="800"/>
              </a:spcAft>
              <a:buSzPts val="1000"/>
              <a:buNone/>
              <a:tabLst>
                <a:tab pos="457200" algn="l"/>
              </a:tabLst>
            </a:pPr>
            <a:r>
              <a:rPr lang="en-US" sz="2000" b="1" dirty="0" smtClean="0"/>
              <a:t>Stakeholders</a:t>
            </a:r>
            <a:r>
              <a:rPr lang="en-US" sz="2000" b="1" dirty="0"/>
              <a:t>’ influence</a:t>
            </a:r>
            <a:r>
              <a:rPr lang="en-US" sz="2000" b="1" kern="100" dirty="0" smtClean="0">
                <a:solidFill>
                  <a:srgbClr val="000000"/>
                </a:solidFill>
                <a:effectLst/>
                <a:latin typeface="Arial" panose="020B0604020202020204" pitchFamily="34" charset="0"/>
                <a:ea typeface="Aptos" panose="020B0004020202020204" pitchFamily="34" charset="0"/>
                <a:cs typeface="Times New Roman" panose="02020603050405020304" pitchFamily="18" charset="0"/>
              </a:rPr>
              <a:t>:</a:t>
            </a:r>
          </a:p>
          <a:p>
            <a:pPr marL="0" indent="0">
              <a:lnSpc>
                <a:spcPct val="115000"/>
              </a:lnSpc>
              <a:spcAft>
                <a:spcPts val="800"/>
              </a:spcAft>
              <a:buSzPts val="1000"/>
              <a:buNone/>
              <a:tabLst>
                <a:tab pos="457200" algn="l"/>
              </a:tabLst>
            </a:pPr>
            <a:r>
              <a:rPr lang="en-US" sz="2000" b="1" kern="100" dirty="0" smtClean="0">
                <a:solidFill>
                  <a:srgbClr val="000000"/>
                </a:solidFill>
                <a:effectLst/>
                <a:latin typeface="Arial" panose="020B0604020202020204" pitchFamily="34" charset="0"/>
                <a:ea typeface="Aptos" panose="020B0004020202020204" pitchFamily="34" charset="0"/>
                <a:cs typeface="Times New Roman" panose="02020603050405020304" pitchFamily="18" charset="0"/>
              </a:rPr>
              <a:t> </a:t>
            </a:r>
            <a:endParaRPr lang="en-US" sz="2000" b="1" kern="100" dirty="0">
              <a:solidFill>
                <a:srgbClr val="000000"/>
              </a:solidFill>
              <a:effectLst/>
              <a:latin typeface="Arial" panose="020B0604020202020204" pitchFamily="34" charset="0"/>
              <a:ea typeface="Aptos" panose="020B0004020202020204" pitchFamily="34" charset="0"/>
              <a:cs typeface="Times New Roman" panose="02020603050405020304" pitchFamily="18" charset="0"/>
            </a:endParaRPr>
          </a:p>
        </p:txBody>
      </p:sp>
      <p:sp>
        <p:nvSpPr>
          <p:cNvPr id="2" name="Rectangle 1"/>
          <p:cNvSpPr>
            <a:spLocks noChangeArrowheads="1"/>
          </p:cNvSpPr>
          <p:nvPr/>
        </p:nvSpPr>
        <p:spPr bwMode="auto">
          <a:xfrm>
            <a:off x="1010653" y="1649469"/>
            <a:ext cx="6501523"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2" eaLnBrk="0" fontAlgn="base" hangingPunct="0">
              <a:spcBef>
                <a:spcPct val="0"/>
              </a:spcBef>
              <a:spcAft>
                <a:spcPct val="0"/>
              </a:spcAft>
            </a:pPr>
            <a:r>
              <a:rPr kumimoji="0" lang="en-US" b="0" i="0" u="none" strike="noStrike" cap="none" normalizeH="0" baseline="0" dirty="0" smtClean="0">
                <a:ln>
                  <a:noFill/>
                </a:ln>
                <a:solidFill>
                  <a:schemeClr val="tx1"/>
                </a:solidFill>
                <a:effectLst/>
                <a:latin typeface="Arial" panose="020B0604020202020204" pitchFamily="34" charset="0"/>
              </a:rPr>
              <a:t>Hospital Management (Board &amp; Directors)</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Department Heads (OPD, Radiology, Pharmacy, Emergency)</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Medical Staff (Doctors, Nurses, Technicians)</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Administrative Staff (Scheduling, Billing, Records)</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Patients and Caregivers</a:t>
            </a:r>
          </a:p>
          <a:p>
            <a:pPr marL="0" marR="0" lvl="0" indent="0"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IT &amp; Operations Team</a:t>
            </a:r>
          </a:p>
        </p:txBody>
      </p:sp>
      <p:sp>
        <p:nvSpPr>
          <p:cNvPr id="3" name="Rectangle 2"/>
          <p:cNvSpPr>
            <a:spLocks noChangeArrowheads="1"/>
          </p:cNvSpPr>
          <p:nvPr/>
        </p:nvSpPr>
        <p:spPr bwMode="auto">
          <a:xfrm>
            <a:off x="937415" y="3995626"/>
            <a:ext cx="10306026"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Hospital Management:</a:t>
            </a:r>
            <a:r>
              <a:rPr kumimoji="0" lang="en-US" sz="1800" b="0" i="0" u="none" strike="noStrike" cap="none" normalizeH="0" baseline="0" dirty="0" smtClean="0">
                <a:ln>
                  <a:noFill/>
                </a:ln>
                <a:solidFill>
                  <a:schemeClr val="tx1"/>
                </a:solidFill>
                <a:effectLst/>
                <a:latin typeface="Arial" panose="020B0604020202020204" pitchFamily="34" charset="0"/>
              </a:rPr>
              <a:t> High influence on budget approvals and policy changes.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Department Heads:</a:t>
            </a:r>
            <a:r>
              <a:rPr kumimoji="0" lang="en-US" sz="1800" b="0" i="0" u="none" strike="noStrike" cap="none" normalizeH="0" baseline="0" dirty="0" smtClean="0">
                <a:ln>
                  <a:noFill/>
                </a:ln>
                <a:solidFill>
                  <a:schemeClr val="tx1"/>
                </a:solidFill>
                <a:effectLst/>
                <a:latin typeface="Arial" panose="020B0604020202020204" pitchFamily="34" charset="0"/>
              </a:rPr>
              <a:t> Moderate-to-high influence on workflow redesign and staff allocation.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Medical Staff:</a:t>
            </a:r>
            <a:r>
              <a:rPr kumimoji="0" lang="en-US" sz="1800" b="0" i="0" u="none" strike="noStrike" cap="none" normalizeH="0" baseline="0" dirty="0" smtClean="0">
                <a:ln>
                  <a:noFill/>
                </a:ln>
                <a:solidFill>
                  <a:schemeClr val="tx1"/>
                </a:solidFill>
                <a:effectLst/>
                <a:latin typeface="Arial" panose="020B0604020202020204" pitchFamily="34" charset="0"/>
              </a:rPr>
              <a:t> High influence on adoption and success of new processes.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Administrative Staff:</a:t>
            </a:r>
            <a:r>
              <a:rPr kumimoji="0" lang="en-US" sz="1800" b="0" i="0" u="none" strike="noStrike" cap="none" normalizeH="0" baseline="0" dirty="0" smtClean="0">
                <a:ln>
                  <a:noFill/>
                </a:ln>
                <a:solidFill>
                  <a:schemeClr val="tx1"/>
                </a:solidFill>
                <a:effectLst/>
                <a:latin typeface="Arial" panose="020B0604020202020204" pitchFamily="34" charset="0"/>
              </a:rPr>
              <a:t> Moderate influence; key in implementing scheduling and reporting changes.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Patients &amp; Caregivers:</a:t>
            </a:r>
            <a:r>
              <a:rPr kumimoji="0" lang="en-US" sz="1800" b="0" i="0" u="none" strike="noStrike" cap="none" normalizeH="0" baseline="0" dirty="0" smtClean="0">
                <a:ln>
                  <a:noFill/>
                </a:ln>
                <a:solidFill>
                  <a:schemeClr val="tx1"/>
                </a:solidFill>
                <a:effectLst/>
                <a:latin typeface="Arial" panose="020B0604020202020204" pitchFamily="34" charset="0"/>
              </a:rPr>
              <a:t> Indirect influence through feedback and satisfaction scores.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IT &amp; Operations Team:</a:t>
            </a:r>
            <a:r>
              <a:rPr kumimoji="0" lang="en-US" sz="1800" b="0" i="0" u="none" strike="noStrike" cap="none" normalizeH="0" baseline="0" dirty="0" smtClean="0">
                <a:ln>
                  <a:noFill/>
                </a:ln>
                <a:solidFill>
                  <a:schemeClr val="tx1"/>
                </a:solidFill>
                <a:effectLst/>
                <a:latin typeface="Arial" panose="020B0604020202020204" pitchFamily="34" charset="0"/>
              </a:rPr>
              <a:t> High influence on technical feasibility and system integration</a:t>
            </a:r>
          </a:p>
        </p:txBody>
      </p:sp>
    </p:spTree>
    <p:extLst>
      <p:ext uri="{BB962C8B-B14F-4D97-AF65-F5344CB8AC3E}">
        <p14:creationId xmlns:p14="http://schemas.microsoft.com/office/powerpoint/2010/main" val="133898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80AAC492-2AE3-630E-E6CF-9A2BFE280E5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3EAEE028-98A2-4C0B-994B-FDFB6660C6F8}"/>
              </a:ext>
            </a:extLst>
          </p:cNvPr>
          <p:cNvSpPr>
            <a:spLocks noGrp="1"/>
          </p:cNvSpPr>
          <p:nvPr>
            <p:ph type="title"/>
          </p:nvPr>
        </p:nvSpPr>
        <p:spPr>
          <a:xfrm>
            <a:off x="727841" y="338082"/>
            <a:ext cx="10515600" cy="685909"/>
          </a:xfrm>
        </p:spPr>
        <p:txBody>
          <a:bodyPr>
            <a:normAutofit/>
          </a:bodyPr>
          <a:lstStyle/>
          <a:p>
            <a:r>
              <a:rPr lang="en-IN" sz="2600" dirty="0">
                <a:effectLst/>
              </a:rPr>
              <a:t>Stakeholder Analysis and Engagement Plan </a:t>
            </a:r>
            <a:endParaRPr lang="en-US" sz="2600" dirty="0"/>
          </a:p>
        </p:txBody>
      </p:sp>
      <p:sp>
        <p:nvSpPr>
          <p:cNvPr id="5" name="Content Placeholder 4">
            <a:extLst>
              <a:ext uri="{FF2B5EF4-FFF2-40B4-BE49-F238E27FC236}">
                <a16:creationId xmlns:a16="http://schemas.microsoft.com/office/drawing/2014/main" xmlns="" id="{8D7D0B1B-5316-1D1A-AA1C-93152250EAF6}"/>
              </a:ext>
            </a:extLst>
          </p:cNvPr>
          <p:cNvSpPr>
            <a:spLocks noGrp="1"/>
          </p:cNvSpPr>
          <p:nvPr>
            <p:ph idx="1"/>
          </p:nvPr>
        </p:nvSpPr>
        <p:spPr>
          <a:xfrm>
            <a:off x="601440" y="1164906"/>
            <a:ext cx="10515600" cy="4831639"/>
          </a:xfrm>
        </p:spPr>
        <p:txBody>
          <a:bodyPr>
            <a:normAutofit/>
          </a:bodyPr>
          <a:lstStyle/>
          <a:p>
            <a:pPr marL="0" indent="0">
              <a:buNone/>
            </a:pPr>
            <a:r>
              <a:rPr lang="en-US" sz="2000" b="1" dirty="0"/>
              <a:t>Stakeholder engagement strategies: </a:t>
            </a:r>
            <a:endParaRPr lang="en-US" sz="2000" b="1" dirty="0" smtClean="0"/>
          </a:p>
          <a:p>
            <a:pPr marL="0" indent="0">
              <a:buNone/>
            </a:pPr>
            <a:endParaRPr lang="en-US" sz="2000" b="1" dirty="0"/>
          </a:p>
          <a:p>
            <a:pPr marL="0" indent="0">
              <a:buNone/>
            </a:pPr>
            <a:endParaRPr lang="en-US" sz="2000" b="1" dirty="0" smtClean="0"/>
          </a:p>
          <a:p>
            <a:pPr marL="0" indent="0">
              <a:buNone/>
            </a:pPr>
            <a:endParaRPr lang="en-IN" sz="2000" dirty="0">
              <a:latin typeface="Arial" panose="020B0604020202020204" pitchFamily="34" charset="0"/>
              <a:cs typeface="Arial" panose="020B0604020202020204" pitchFamily="34" charset="0"/>
            </a:endParaRPr>
          </a:p>
          <a:p>
            <a:pPr marL="0" indent="0">
              <a:buNone/>
            </a:pPr>
            <a:endParaRPr lang="en-IN" sz="2000" dirty="0"/>
          </a:p>
          <a:p>
            <a:pPr marL="0" indent="0">
              <a:buNone/>
            </a:pPr>
            <a:endParaRPr lang="en-IN" sz="2000" dirty="0">
              <a:latin typeface="Arial" panose="020B0604020202020204" pitchFamily="34" charset="0"/>
              <a:cs typeface="Arial" panose="020B0604020202020204" pitchFamily="34" charset="0"/>
            </a:endParaRPr>
          </a:p>
          <a:p>
            <a:pPr marL="0" indent="0">
              <a:buNone/>
            </a:pPr>
            <a:r>
              <a:rPr lang="en-US" sz="2000" b="1" dirty="0" smtClean="0"/>
              <a:t>Stakeholder </a:t>
            </a:r>
            <a:r>
              <a:rPr lang="en-US" sz="2000" b="1" dirty="0"/>
              <a:t>communication strategies</a:t>
            </a:r>
            <a:r>
              <a:rPr lang="en-US" sz="2000" b="1" dirty="0" smtClean="0"/>
              <a:t>:</a:t>
            </a:r>
          </a:p>
          <a:p>
            <a:pPr marL="0" indent="0">
              <a:buNone/>
            </a:pPr>
            <a:endParaRPr lang="en-US" sz="2000" b="1" dirty="0">
              <a:latin typeface="Arial" panose="020B0604020202020204" pitchFamily="34" charset="0"/>
              <a:cs typeface="Arial" panose="020B0604020202020204" pitchFamily="34" charset="0"/>
            </a:endParaRPr>
          </a:p>
        </p:txBody>
      </p:sp>
      <p:sp>
        <p:nvSpPr>
          <p:cNvPr id="2" name="Rectangle 1"/>
          <p:cNvSpPr>
            <a:spLocks noChangeArrowheads="1"/>
          </p:cNvSpPr>
          <p:nvPr/>
        </p:nvSpPr>
        <p:spPr bwMode="auto">
          <a:xfrm>
            <a:off x="868101" y="238438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Hospital Management:</a:t>
            </a:r>
            <a:r>
              <a:rPr kumimoji="0" lang="en-US" sz="1800" b="0" i="0" u="none" strike="noStrike" cap="none" normalizeH="0" baseline="0" dirty="0" smtClean="0">
                <a:ln>
                  <a:noFill/>
                </a:ln>
                <a:solidFill>
                  <a:schemeClr val="tx1"/>
                </a:solidFill>
                <a:effectLst/>
                <a:latin typeface="Arial" panose="020B0604020202020204" pitchFamily="34" charset="0"/>
              </a:rPr>
              <a:t> Engage through strategic alignment workshops and ROI discussions.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Department Heads:</a:t>
            </a:r>
            <a:r>
              <a:rPr kumimoji="0" lang="en-US" sz="1800" b="0" i="0" u="none" strike="noStrike" cap="none" normalizeH="0" baseline="0" dirty="0" smtClean="0">
                <a:ln>
                  <a:noFill/>
                </a:ln>
                <a:solidFill>
                  <a:schemeClr val="tx1"/>
                </a:solidFill>
                <a:effectLst/>
                <a:latin typeface="Arial" panose="020B0604020202020204" pitchFamily="34" charset="0"/>
              </a:rPr>
              <a:t> Include in workflow redesign, pilot testing, and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Medical Staff:</a:t>
            </a:r>
            <a:r>
              <a:rPr kumimoji="0" lang="en-US" sz="1800" b="0" i="0" u="none" strike="noStrike" cap="none" normalizeH="0" baseline="0" dirty="0" smtClean="0">
                <a:ln>
                  <a:noFill/>
                </a:ln>
                <a:solidFill>
                  <a:schemeClr val="tx1"/>
                </a:solidFill>
                <a:effectLst/>
                <a:latin typeface="Arial" panose="020B0604020202020204" pitchFamily="34" charset="0"/>
              </a:rPr>
              <a:t> Conduct regular training, encourage feedback, and provide recognition for adoption.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Administrative Staff:</a:t>
            </a:r>
            <a:r>
              <a:rPr kumimoji="0" lang="en-US" sz="1800" b="0" i="0" u="none" strike="noStrike" cap="none" normalizeH="0" baseline="0" dirty="0" smtClean="0">
                <a:ln>
                  <a:noFill/>
                </a:ln>
                <a:solidFill>
                  <a:schemeClr val="tx1"/>
                </a:solidFill>
                <a:effectLst/>
                <a:latin typeface="Arial" panose="020B0604020202020204" pitchFamily="34" charset="0"/>
              </a:rPr>
              <a:t> Offer hands-on tool demonstrations, clear role definitions, and continuous support.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Patients &amp; Caregivers:</a:t>
            </a:r>
            <a:r>
              <a:rPr kumimoji="0" lang="en-US" sz="1800" b="0" i="0" u="none" strike="noStrike" cap="none" normalizeH="0" baseline="0" dirty="0" smtClean="0">
                <a:ln>
                  <a:noFill/>
                </a:ln>
                <a:solidFill>
                  <a:schemeClr val="tx1"/>
                </a:solidFill>
                <a:effectLst/>
                <a:latin typeface="Arial" panose="020B0604020202020204" pitchFamily="34" charset="0"/>
              </a:rPr>
              <a:t> Collect feedback via surveys, involve in awareness sessions, and ensure transparency.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IT &amp; Operations Team:</a:t>
            </a:r>
            <a:r>
              <a:rPr kumimoji="0" lang="en-US" sz="1800" b="0" i="0" u="none" strike="noStrike" cap="none" normalizeH="0" baseline="0" dirty="0" smtClean="0">
                <a:ln>
                  <a:noFill/>
                </a:ln>
                <a:solidFill>
                  <a:schemeClr val="tx1"/>
                </a:solidFill>
                <a:effectLst/>
                <a:latin typeface="Arial" panose="020B0604020202020204" pitchFamily="34" charset="0"/>
              </a:rPr>
              <a:t> Collaborate in agile sprints, involve in technical design, and review integration checkpoints</a:t>
            </a:r>
          </a:p>
        </p:txBody>
      </p:sp>
      <p:sp>
        <p:nvSpPr>
          <p:cNvPr id="3" name="Rectangle 2"/>
          <p:cNvSpPr>
            <a:spLocks noChangeArrowheads="1"/>
          </p:cNvSpPr>
          <p:nvPr/>
        </p:nvSpPr>
        <p:spPr bwMode="auto">
          <a:xfrm>
            <a:off x="727841" y="5029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Hospital Management:</a:t>
            </a:r>
            <a:r>
              <a:rPr kumimoji="0" lang="en-US" sz="1800" b="0" i="0" u="none" strike="noStrike" cap="none" normalizeH="0" baseline="0" smtClean="0">
                <a:ln>
                  <a:noFill/>
                </a:ln>
                <a:solidFill>
                  <a:schemeClr val="tx1"/>
                </a:solidFill>
                <a:effectLst/>
                <a:latin typeface="Arial" panose="020B0604020202020204" pitchFamily="34" charset="0"/>
              </a:rPr>
              <a:t> Monthly dashboards and executive summary reports.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Department Heads:</a:t>
            </a:r>
            <a:r>
              <a:rPr kumimoji="0" lang="en-US" sz="1800" b="0" i="0" u="none" strike="noStrike" cap="none" normalizeH="0" baseline="0" smtClean="0">
                <a:ln>
                  <a:noFill/>
                </a:ln>
                <a:solidFill>
                  <a:schemeClr val="tx1"/>
                </a:solidFill>
                <a:effectLst/>
                <a:latin typeface="Arial" panose="020B0604020202020204" pitchFamily="34" charset="0"/>
              </a:rPr>
              <a:t> Weekly coordination meetings and process update emails.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Medical Staff:</a:t>
            </a:r>
            <a:r>
              <a:rPr kumimoji="0" lang="en-US" sz="1800" b="0" i="0" u="none" strike="noStrike" cap="none" normalizeH="0" baseline="0" smtClean="0">
                <a:ln>
                  <a:noFill/>
                </a:ln>
                <a:solidFill>
                  <a:schemeClr val="tx1"/>
                </a:solidFill>
                <a:effectLst/>
                <a:latin typeface="Arial" panose="020B0604020202020204" pitchFamily="34" charset="0"/>
              </a:rPr>
              <a:t> Daily shift huddles, digital noticeboards, and quick reference guides.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Administrative Staff:</a:t>
            </a:r>
            <a:r>
              <a:rPr kumimoji="0" lang="en-US" sz="1800" b="0" i="0" u="none" strike="noStrike" cap="none" normalizeH="0" baseline="0" smtClean="0">
                <a:ln>
                  <a:noFill/>
                </a:ln>
                <a:solidFill>
                  <a:schemeClr val="tx1"/>
                </a:solidFill>
                <a:effectLst/>
                <a:latin typeface="Arial" panose="020B0604020202020204" pitchFamily="34" charset="0"/>
              </a:rPr>
              <a:t> Email circulars, SOP manuals, and helpdesk support.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Patients &amp; Caregivers:</a:t>
            </a:r>
            <a:r>
              <a:rPr kumimoji="0" lang="en-US" sz="1800" b="0" i="0" u="none" strike="noStrike" cap="none" normalizeH="0" baseline="0" smtClean="0">
                <a:ln>
                  <a:noFill/>
                </a:ln>
                <a:solidFill>
                  <a:schemeClr val="tx1"/>
                </a:solidFill>
                <a:effectLst/>
                <a:latin typeface="Arial" panose="020B0604020202020204" pitchFamily="34" charset="0"/>
              </a:rPr>
              <a:t> SMS/email notifications, feedback forms, posters in common areas.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IT &amp; Operations Team:</a:t>
            </a:r>
            <a:r>
              <a:rPr kumimoji="0" lang="en-US" sz="1800" b="0" i="0" u="none" strike="noStrike" cap="none" normalizeH="0" baseline="0" smtClean="0">
                <a:ln>
                  <a:noFill/>
                </a:ln>
                <a:solidFill>
                  <a:schemeClr val="tx1"/>
                </a:solidFill>
                <a:effectLst/>
                <a:latin typeface="Arial" panose="020B0604020202020204" pitchFamily="34" charset="0"/>
              </a:rPr>
              <a:t> Daily stand-up meetings, project management software updates, and technical documentation</a:t>
            </a:r>
          </a:p>
        </p:txBody>
      </p:sp>
    </p:spTree>
    <p:extLst>
      <p:ext uri="{BB962C8B-B14F-4D97-AF65-F5344CB8AC3E}">
        <p14:creationId xmlns:p14="http://schemas.microsoft.com/office/powerpoint/2010/main" val="32694748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5DC2DD-53EF-AD02-C14D-F3F37423A3C2}"/>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xmlns="" id="{28072E42-DDEE-F140-AB06-21CFED9B6549}"/>
              </a:ext>
            </a:extLst>
          </p:cNvPr>
          <p:cNvSpPr>
            <a:spLocks noGrp="1"/>
          </p:cNvSpPr>
          <p:nvPr>
            <p:ph idx="1"/>
          </p:nvPr>
        </p:nvSpPr>
        <p:spPr>
          <a:xfrm>
            <a:off x="621632" y="1116406"/>
            <a:ext cx="10515600" cy="4831639"/>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In-scope activities</a:t>
            </a:r>
            <a:r>
              <a:rPr lang="en-IN" b="1" dirty="0" smtClean="0"/>
              <a:t>:</a:t>
            </a:r>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r>
              <a:rPr lang="en-IN" b="1" dirty="0"/>
              <a:t>Out-of-scope activities:</a:t>
            </a:r>
          </a:p>
          <a:p>
            <a:pPr marL="0" indent="0">
              <a:buNone/>
            </a:pPr>
            <a:endParaRPr lang="en-IN" sz="2000" dirty="0"/>
          </a:p>
          <a:p>
            <a:pPr marL="0" lvl="0" indent="0">
              <a:lnSpc>
                <a:spcPct val="115000"/>
              </a:lnSpc>
              <a:spcAft>
                <a:spcPts val="800"/>
              </a:spcAft>
              <a:buSzPts val="1000"/>
              <a:buNone/>
              <a:tabLst>
                <a:tab pos="457200" algn="l"/>
              </a:tabLst>
            </a:pPr>
            <a:endParaRPr lang="en-IN" sz="2000" dirty="0"/>
          </a:p>
        </p:txBody>
      </p:sp>
      <p:sp>
        <p:nvSpPr>
          <p:cNvPr id="2" name="Rectangle 1"/>
          <p:cNvSpPr>
            <a:spLocks noChangeArrowheads="1"/>
          </p:cNvSpPr>
          <p:nvPr/>
        </p:nvSpPr>
        <p:spPr bwMode="auto">
          <a:xfrm>
            <a:off x="906379" y="1897410"/>
            <a:ext cx="1111394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6" eaLnBrk="0" fontAlgn="base" hangingPunct="0">
              <a:spcBef>
                <a:spcPct val="0"/>
              </a:spcBef>
              <a:spcAft>
                <a:spcPct val="0"/>
              </a:spcAft>
            </a:pPr>
            <a:r>
              <a:rPr kumimoji="0" lang="en-US" b="1" i="0" u="none" strike="noStrike" cap="none" normalizeH="0" baseline="0" dirty="0" smtClean="0">
                <a:ln>
                  <a:noFill/>
                </a:ln>
                <a:solidFill>
                  <a:schemeClr val="tx1"/>
                </a:solidFill>
                <a:effectLst/>
                <a:latin typeface="Arial" panose="020B0604020202020204" pitchFamily="34" charset="0"/>
              </a:rPr>
              <a:t>Hospital Management:</a:t>
            </a:r>
            <a:r>
              <a:rPr kumimoji="0" lang="en-US" b="0" i="0" u="none" strike="noStrike" cap="none" normalizeH="0" baseline="0" dirty="0" smtClean="0">
                <a:ln>
                  <a:noFill/>
                </a:ln>
                <a:solidFill>
                  <a:schemeClr val="tx1"/>
                </a:solidFill>
                <a:effectLst/>
                <a:latin typeface="Arial" panose="020B0604020202020204" pitchFamily="34" charset="0"/>
              </a:rPr>
              <a:t> Regular progress reviews, ROI-focused presentations.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Department Heads:</a:t>
            </a:r>
            <a:r>
              <a:rPr kumimoji="0" lang="en-US" sz="1800" b="0" i="0" u="none" strike="noStrike" cap="none" normalizeH="0" baseline="0" dirty="0" smtClean="0">
                <a:ln>
                  <a:noFill/>
                </a:ln>
                <a:solidFill>
                  <a:schemeClr val="tx1"/>
                </a:solidFill>
                <a:effectLst/>
                <a:latin typeface="Arial" panose="020B0604020202020204" pitchFamily="34" charset="0"/>
              </a:rPr>
              <a:t> Involve in process mapping and pilot testing phases.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Medical Staff:</a:t>
            </a:r>
            <a:r>
              <a:rPr kumimoji="0" lang="en-US" sz="1800" b="0" i="0" u="none" strike="noStrike" cap="none" normalizeH="0" baseline="0" dirty="0" smtClean="0">
                <a:ln>
                  <a:noFill/>
                </a:ln>
                <a:solidFill>
                  <a:schemeClr val="tx1"/>
                </a:solidFill>
                <a:effectLst/>
                <a:latin typeface="Arial" panose="020B0604020202020204" pitchFamily="34" charset="0"/>
              </a:rPr>
              <a:t> Training workshops, feedback sessions, recognition programs.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Administrative Staff:</a:t>
            </a:r>
            <a:r>
              <a:rPr kumimoji="0" lang="en-US" sz="1800" b="0" i="0" u="none" strike="noStrike" cap="none" normalizeH="0" baseline="0" dirty="0" smtClean="0">
                <a:ln>
                  <a:noFill/>
                </a:ln>
                <a:solidFill>
                  <a:schemeClr val="tx1"/>
                </a:solidFill>
                <a:effectLst/>
                <a:latin typeface="Arial" panose="020B0604020202020204" pitchFamily="34" charset="0"/>
              </a:rPr>
              <a:t> Hands-on training for digital tools, clear SOPs.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Patients &amp; Caregivers:</a:t>
            </a:r>
            <a:r>
              <a:rPr kumimoji="0" lang="en-US" sz="1800" b="0" i="0" u="none" strike="noStrike" cap="none" normalizeH="0" baseline="0" dirty="0" smtClean="0">
                <a:ln>
                  <a:noFill/>
                </a:ln>
                <a:solidFill>
                  <a:schemeClr val="tx1"/>
                </a:solidFill>
                <a:effectLst/>
                <a:latin typeface="Arial" panose="020B0604020202020204" pitchFamily="34" charset="0"/>
              </a:rPr>
              <a:t> Feedback surveys, awareness campaigns on new processes.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IT &amp; Operations Team:</a:t>
            </a:r>
            <a:r>
              <a:rPr kumimoji="0" lang="en-US" sz="1800" b="0" i="0" u="none" strike="noStrike" cap="none" normalizeH="0" baseline="0" dirty="0" smtClean="0">
                <a:ln>
                  <a:noFill/>
                </a:ln>
                <a:solidFill>
                  <a:schemeClr val="tx1"/>
                </a:solidFill>
                <a:effectLst/>
                <a:latin typeface="Arial" panose="020B0604020202020204" pitchFamily="34" charset="0"/>
              </a:rPr>
              <a:t> Collaborative design sessions, agile implementation updates.</a:t>
            </a:r>
          </a:p>
        </p:txBody>
      </p:sp>
      <p:sp>
        <p:nvSpPr>
          <p:cNvPr id="6" name="Rectangle 3"/>
          <p:cNvSpPr>
            <a:spLocks noChangeArrowheads="1"/>
          </p:cNvSpPr>
          <p:nvPr/>
        </p:nvSpPr>
        <p:spPr bwMode="auto">
          <a:xfrm>
            <a:off x="906379" y="517357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Hospital Management:</a:t>
            </a:r>
            <a:r>
              <a:rPr kumimoji="0" lang="en-US" sz="1800" b="0" i="0" u="none" strike="noStrike" cap="none" normalizeH="0" baseline="0" smtClean="0">
                <a:ln>
                  <a:noFill/>
                </a:ln>
                <a:solidFill>
                  <a:schemeClr val="tx1"/>
                </a:solidFill>
                <a:effectLst/>
                <a:latin typeface="Arial" panose="020B0604020202020204" pitchFamily="34" charset="0"/>
              </a:rPr>
              <a:t> Monthly executive reports and dashboards.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Department Heads:</a:t>
            </a:r>
            <a:r>
              <a:rPr kumimoji="0" lang="en-US" sz="1800" b="0" i="0" u="none" strike="noStrike" cap="none" normalizeH="0" baseline="0" smtClean="0">
                <a:ln>
                  <a:noFill/>
                </a:ln>
                <a:solidFill>
                  <a:schemeClr val="tx1"/>
                </a:solidFill>
                <a:effectLst/>
                <a:latin typeface="Arial" panose="020B0604020202020204" pitchFamily="34" charset="0"/>
              </a:rPr>
              <a:t> Weekly coordination meetings and workflow updates.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Medical Staff:</a:t>
            </a:r>
            <a:r>
              <a:rPr kumimoji="0" lang="en-US" sz="1800" b="0" i="0" u="none" strike="noStrike" cap="none" normalizeH="0" baseline="0" smtClean="0">
                <a:ln>
                  <a:noFill/>
                </a:ln>
                <a:solidFill>
                  <a:schemeClr val="tx1"/>
                </a:solidFill>
                <a:effectLst/>
                <a:latin typeface="Arial" panose="020B0604020202020204" pitchFamily="34" charset="0"/>
              </a:rPr>
              <a:t> Daily huddles and digital noticeboards.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Administrative Staff:</a:t>
            </a:r>
            <a:r>
              <a:rPr kumimoji="0" lang="en-US" sz="1800" b="0" i="0" u="none" strike="noStrike" cap="none" normalizeH="0" baseline="0" smtClean="0">
                <a:ln>
                  <a:noFill/>
                </a:ln>
                <a:solidFill>
                  <a:schemeClr val="tx1"/>
                </a:solidFill>
                <a:effectLst/>
                <a:latin typeface="Arial" panose="020B0604020202020204" pitchFamily="34" charset="0"/>
              </a:rPr>
              <a:t> Email circulars, training manuals, and helpline support.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Patients &amp; Caregivers:</a:t>
            </a:r>
            <a:r>
              <a:rPr kumimoji="0" lang="en-US" sz="1800" b="0" i="0" u="none" strike="noStrike" cap="none" normalizeH="0" baseline="0" smtClean="0">
                <a:ln>
                  <a:noFill/>
                </a:ln>
                <a:solidFill>
                  <a:schemeClr val="tx1"/>
                </a:solidFill>
                <a:effectLst/>
                <a:latin typeface="Arial" panose="020B0604020202020204" pitchFamily="34" charset="0"/>
              </a:rPr>
              <a:t> SMS/email notifications, posters in waiting areas.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IT &amp; Operations Team:</a:t>
            </a:r>
            <a:r>
              <a:rPr kumimoji="0" lang="en-US" sz="1800" b="0" i="0" u="none" strike="noStrike" cap="none" normalizeH="0" baseline="0" smtClean="0">
                <a:ln>
                  <a:noFill/>
                </a:ln>
                <a:solidFill>
                  <a:schemeClr val="tx1"/>
                </a:solidFill>
                <a:effectLst/>
                <a:latin typeface="Arial" panose="020B0604020202020204" pitchFamily="34" charset="0"/>
              </a:rPr>
              <a:t> Project management tools, daily stand-up calls.</a:t>
            </a:r>
          </a:p>
        </p:txBody>
      </p:sp>
    </p:spTree>
    <p:extLst>
      <p:ext uri="{BB962C8B-B14F-4D97-AF65-F5344CB8AC3E}">
        <p14:creationId xmlns:p14="http://schemas.microsoft.com/office/powerpoint/2010/main" val="3282999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6E8DB546-F27C-AEE2-B933-28BF670B982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B9B377C6-C541-25F3-5D23-9F9A7FD35C8E}"/>
              </a:ext>
            </a:extLst>
          </p:cNvPr>
          <p:cNvSpPr>
            <a:spLocks noGrp="1"/>
          </p:cNvSpPr>
          <p:nvPr>
            <p:ph type="title"/>
          </p:nvPr>
        </p:nvSpPr>
        <p:spPr>
          <a:xfrm>
            <a:off x="743604" y="338082"/>
            <a:ext cx="10515600" cy="685909"/>
          </a:xfrm>
        </p:spPr>
        <p:txBody>
          <a:bodyPr>
            <a:normAutofit/>
          </a:bodyPr>
          <a:lstStyle/>
          <a:p>
            <a:r>
              <a:rPr lang="en-US" sz="2600" dirty="0"/>
              <a:t>Scope Management Plan </a:t>
            </a:r>
            <a:r>
              <a:rPr lang="en-IN" sz="2600" dirty="0"/>
              <a:t> </a:t>
            </a:r>
            <a:endParaRPr lang="en-US" sz="2600" dirty="0"/>
          </a:p>
        </p:txBody>
      </p:sp>
      <p:sp>
        <p:nvSpPr>
          <p:cNvPr id="5" name="Content Placeholder 4">
            <a:extLst>
              <a:ext uri="{FF2B5EF4-FFF2-40B4-BE49-F238E27FC236}">
                <a16:creationId xmlns:a16="http://schemas.microsoft.com/office/drawing/2014/main" xmlns="" id="{E3A4DC92-8B12-4934-3302-0176FFBF7C8C}"/>
              </a:ext>
            </a:extLst>
          </p:cNvPr>
          <p:cNvSpPr>
            <a:spLocks noGrp="1"/>
          </p:cNvSpPr>
          <p:nvPr>
            <p:ph idx="1"/>
          </p:nvPr>
        </p:nvSpPr>
        <p:spPr>
          <a:xfrm>
            <a:off x="869732" y="1203430"/>
            <a:ext cx="10515600" cy="4487917"/>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Assumptions:</a:t>
            </a:r>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endParaRPr lang="en-IN" b="1" dirty="0"/>
          </a:p>
          <a:p>
            <a:pPr marL="0" lvl="1" indent="0">
              <a:lnSpc>
                <a:spcPct val="105000"/>
              </a:lnSpc>
              <a:spcBef>
                <a:spcPts val="1000"/>
              </a:spcBef>
              <a:spcAft>
                <a:spcPts val="800"/>
              </a:spcAft>
              <a:buSzPts val="1000"/>
              <a:buNone/>
              <a:tabLst>
                <a:tab pos="457200" algn="l"/>
              </a:tabLst>
            </a:pPr>
            <a:r>
              <a:rPr lang="en-IN" b="1" dirty="0"/>
              <a:t>Constraints</a:t>
            </a:r>
            <a:r>
              <a:rPr lang="en-IN" b="1" dirty="0" smtClean="0"/>
              <a:t>:</a:t>
            </a:r>
          </a:p>
          <a:p>
            <a:pPr marL="0" lvl="1" indent="0">
              <a:lnSpc>
                <a:spcPct val="105000"/>
              </a:lnSpc>
              <a:spcBef>
                <a:spcPts val="1000"/>
              </a:spcBef>
              <a:spcAft>
                <a:spcPts val="800"/>
              </a:spcAft>
              <a:buSzPts val="1000"/>
              <a:buNone/>
              <a:tabLst>
                <a:tab pos="457200" algn="l"/>
              </a:tabLst>
            </a:pPr>
            <a:endParaRPr lang="en-IN" b="1" dirty="0"/>
          </a:p>
        </p:txBody>
      </p:sp>
      <p:sp>
        <p:nvSpPr>
          <p:cNvPr id="2" name="Rectangle 1"/>
          <p:cNvSpPr>
            <a:spLocks noChangeArrowheads="1"/>
          </p:cNvSpPr>
          <p:nvPr/>
        </p:nvSpPr>
        <p:spPr bwMode="auto">
          <a:xfrm>
            <a:off x="1264752" y="1610998"/>
            <a:ext cx="5150769"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Staff and management will cooperate.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Tools like Power BI or Excel are available.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Current hospital processes remain stable.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Recommendations are practical to </a:t>
            </a:r>
            <a:r>
              <a:rPr kumimoji="0" lang="en-US" sz="1800" b="0" i="0" u="none" strike="noStrike" cap="none" normalizeH="0" baseline="0" dirty="0" err="1" smtClean="0">
                <a:ln>
                  <a:noFill/>
                </a:ln>
                <a:solidFill>
                  <a:schemeClr val="tx1"/>
                </a:solidFill>
                <a:effectLst/>
                <a:latin typeface="Arial" panose="020B0604020202020204" pitchFamily="34" charset="0"/>
              </a:rPr>
              <a:t>implemenent</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Hospital data is complete and accurate.</a:t>
            </a:r>
          </a:p>
        </p:txBody>
      </p:sp>
      <p:sp>
        <p:nvSpPr>
          <p:cNvPr id="3" name="Rectangle 2"/>
          <p:cNvSpPr>
            <a:spLocks noChangeArrowheads="1"/>
          </p:cNvSpPr>
          <p:nvPr/>
        </p:nvSpPr>
        <p:spPr bwMode="auto">
          <a:xfrm>
            <a:off x="1264752" y="4053255"/>
            <a:ext cx="561243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2" eaLnBrk="0" fontAlgn="base" hangingPunct="0">
              <a:spcBef>
                <a:spcPct val="0"/>
              </a:spcBef>
              <a:spcAft>
                <a:spcPct val="0"/>
              </a:spcAft>
              <a:buFontTx/>
              <a:buChar char="•"/>
            </a:pPr>
            <a:r>
              <a:rPr kumimoji="0" lang="en-US" b="0" i="0" u="none" strike="noStrike" cap="none" normalizeH="0" baseline="0" dirty="0" smtClean="0">
                <a:ln>
                  <a:noFill/>
                </a:ln>
                <a:solidFill>
                  <a:schemeClr val="tx1"/>
                </a:solidFill>
                <a:effectLst/>
                <a:latin typeface="Arial" panose="020B0604020202020204" pitchFamily="34" charset="0"/>
              </a:rPr>
              <a:t>Limited project timeline.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Possible gaps or missing data.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Implementation of recommendations is out of scope.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Limited access to hospital staff for information.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No extra budget for new technology</a:t>
            </a:r>
          </a:p>
        </p:txBody>
      </p:sp>
    </p:spTree>
    <p:extLst>
      <p:ext uri="{BB962C8B-B14F-4D97-AF65-F5344CB8AC3E}">
        <p14:creationId xmlns:p14="http://schemas.microsoft.com/office/powerpoint/2010/main" val="2587306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87EC6FE6-A400-0667-224C-044EDB6E7D29}"/>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48BFD00C-9840-FE9C-441A-B3DB2F99C28C}"/>
              </a:ext>
            </a:extLst>
          </p:cNvPr>
          <p:cNvSpPr>
            <a:spLocks noGrp="1"/>
          </p:cNvSpPr>
          <p:nvPr>
            <p:ph type="title"/>
          </p:nvPr>
        </p:nvSpPr>
        <p:spPr>
          <a:xfrm>
            <a:off x="743604" y="338082"/>
            <a:ext cx="10515600" cy="685909"/>
          </a:xfrm>
        </p:spPr>
        <p:txBody>
          <a:bodyPr>
            <a:normAutofit/>
          </a:bodyPr>
          <a:lstStyle/>
          <a:p>
            <a:r>
              <a:rPr lang="en-US" sz="2600"/>
              <a:t>Scope Management Plan </a:t>
            </a:r>
            <a:r>
              <a:rPr lang="en-IN" sz="2600"/>
              <a:t> </a:t>
            </a:r>
            <a:endParaRPr lang="en-US" sz="2600"/>
          </a:p>
        </p:txBody>
      </p:sp>
      <p:sp>
        <p:nvSpPr>
          <p:cNvPr id="5" name="Content Placeholder 4">
            <a:extLst>
              <a:ext uri="{FF2B5EF4-FFF2-40B4-BE49-F238E27FC236}">
                <a16:creationId xmlns:a16="http://schemas.microsoft.com/office/drawing/2014/main" xmlns="" id="{0C54D09D-4F44-0D99-D9EC-5BD29921B061}"/>
              </a:ext>
            </a:extLst>
          </p:cNvPr>
          <p:cNvSpPr>
            <a:spLocks noGrp="1"/>
          </p:cNvSpPr>
          <p:nvPr>
            <p:ph idx="1"/>
          </p:nvPr>
        </p:nvSpPr>
        <p:spPr>
          <a:xfrm>
            <a:off x="852378" y="1180991"/>
            <a:ext cx="6115981" cy="364028"/>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IN" b="1" dirty="0"/>
              <a:t>Phases in the </a:t>
            </a:r>
            <a:r>
              <a:rPr lang="en-US" b="1" dirty="0"/>
              <a:t>Work Breakdown Structure (WBS):</a:t>
            </a:r>
            <a:endParaRPr lang="en-IN" b="1" dirty="0"/>
          </a:p>
        </p:txBody>
      </p:sp>
      <p:graphicFrame>
        <p:nvGraphicFramePr>
          <p:cNvPr id="6" name="Table 5">
            <a:extLst>
              <a:ext uri="{FF2B5EF4-FFF2-40B4-BE49-F238E27FC236}">
                <a16:creationId xmlns:a16="http://schemas.microsoft.com/office/drawing/2014/main" xmlns="" id="{31B4185D-EABE-3473-B0C6-E56E6B1C5263}"/>
              </a:ext>
            </a:extLst>
          </p:cNvPr>
          <p:cNvGraphicFramePr>
            <a:graphicFrameLocks noGrp="1"/>
          </p:cNvGraphicFramePr>
          <p:nvPr>
            <p:extLst>
              <p:ext uri="{D42A27DB-BD31-4B8C-83A1-F6EECF244321}">
                <p14:modId xmlns:p14="http://schemas.microsoft.com/office/powerpoint/2010/main" val="2399279587"/>
              </p:ext>
            </p:extLst>
          </p:nvPr>
        </p:nvGraphicFramePr>
        <p:xfrm>
          <a:off x="520261" y="1591657"/>
          <a:ext cx="11193516" cy="5764660"/>
        </p:xfrm>
        <a:graphic>
          <a:graphicData uri="http://schemas.openxmlformats.org/drawingml/2006/table">
            <a:tbl>
              <a:tblPr firstRow="1" bandRow="1">
                <a:tableStyleId>{5C22544A-7EE6-4342-B048-85BDC9FD1C3A}</a:tableStyleId>
              </a:tblPr>
              <a:tblGrid>
                <a:gridCol w="1135118">
                  <a:extLst>
                    <a:ext uri="{9D8B030D-6E8A-4147-A177-3AD203B41FA5}">
                      <a16:colId xmlns:a16="http://schemas.microsoft.com/office/drawing/2014/main" xmlns="" val="3729910274"/>
                    </a:ext>
                  </a:extLst>
                </a:gridCol>
                <a:gridCol w="2885090">
                  <a:extLst>
                    <a:ext uri="{9D8B030D-6E8A-4147-A177-3AD203B41FA5}">
                      <a16:colId xmlns:a16="http://schemas.microsoft.com/office/drawing/2014/main" xmlns="" val="1756625163"/>
                    </a:ext>
                  </a:extLst>
                </a:gridCol>
                <a:gridCol w="4682359">
                  <a:extLst>
                    <a:ext uri="{9D8B030D-6E8A-4147-A177-3AD203B41FA5}">
                      <a16:colId xmlns:a16="http://schemas.microsoft.com/office/drawing/2014/main" xmlns="" val="328965044"/>
                    </a:ext>
                  </a:extLst>
                </a:gridCol>
                <a:gridCol w="2490949">
                  <a:extLst>
                    <a:ext uri="{9D8B030D-6E8A-4147-A177-3AD203B41FA5}">
                      <a16:colId xmlns:a16="http://schemas.microsoft.com/office/drawing/2014/main" xmlns="" val="2123870981"/>
                    </a:ext>
                  </a:extLst>
                </a:gridCol>
              </a:tblGrid>
              <a:tr h="550610">
                <a:tc>
                  <a:txBody>
                    <a:bodyPr/>
                    <a:lstStyle/>
                    <a:p>
                      <a:r>
                        <a:rPr lang="en-US" b="1" dirty="0"/>
                        <a:t>WBS ID</a:t>
                      </a:r>
                      <a:endParaRPr lang="en-US" dirty="0"/>
                    </a:p>
                  </a:txBody>
                  <a:tcPr anchor="ctr"/>
                </a:tc>
                <a:tc>
                  <a:txBody>
                    <a:bodyPr/>
                    <a:lstStyle/>
                    <a:p>
                      <a:r>
                        <a:rPr lang="en-US" b="1"/>
                        <a:t>Task Name</a:t>
                      </a:r>
                      <a:endParaRPr lang="en-US"/>
                    </a:p>
                  </a:txBody>
                  <a:tcPr anchor="ctr"/>
                </a:tc>
                <a:tc>
                  <a:txBody>
                    <a:bodyPr/>
                    <a:lstStyle/>
                    <a:p>
                      <a:r>
                        <a:rPr lang="en-US" b="1"/>
                        <a:t>Task Description</a:t>
                      </a:r>
                      <a:endParaRPr lang="en-US"/>
                    </a:p>
                  </a:txBody>
                  <a:tcPr anchor="ctr"/>
                </a:tc>
                <a:tc>
                  <a:txBody>
                    <a:bodyPr/>
                    <a:lstStyle/>
                    <a:p>
                      <a:r>
                        <a:rPr lang="en-US" b="1"/>
                        <a:t>Milestone</a:t>
                      </a:r>
                      <a:endParaRPr lang="en-US"/>
                    </a:p>
                  </a:txBody>
                  <a:tcPr anchor="ctr"/>
                </a:tc>
                <a:extLst>
                  <a:ext uri="{0D108BD9-81ED-4DB2-BD59-A6C34878D82A}">
                    <a16:rowId xmlns:a16="http://schemas.microsoft.com/office/drawing/2014/main" xmlns="" val="2489397938"/>
                  </a:ext>
                </a:extLst>
              </a:tr>
              <a:tr h="550610">
                <a:tc>
                  <a:txBody>
                    <a:bodyPr/>
                    <a:lstStyle/>
                    <a:p>
                      <a:r>
                        <a:rPr lang="en-US"/>
                        <a:t>1.0</a:t>
                      </a:r>
                    </a:p>
                  </a:txBody>
                  <a:tcPr anchor="ctr"/>
                </a:tc>
                <a:tc>
                  <a:txBody>
                    <a:bodyPr/>
                    <a:lstStyle/>
                    <a:p>
                      <a:r>
                        <a:rPr lang="en-US"/>
                        <a:t>Project Initiation</a:t>
                      </a:r>
                    </a:p>
                  </a:txBody>
                  <a:tcPr anchor="ctr"/>
                </a:tc>
                <a:tc>
                  <a:txBody>
                    <a:bodyPr/>
                    <a:lstStyle/>
                    <a:p>
                      <a:r>
                        <a:rPr lang="en-US"/>
                        <a:t>Define objectives, scope, and stakeholders</a:t>
                      </a:r>
                    </a:p>
                  </a:txBody>
                  <a:tcPr anchor="ctr"/>
                </a:tc>
                <a:tc>
                  <a:txBody>
                    <a:bodyPr/>
                    <a:lstStyle/>
                    <a:p>
                      <a:r>
                        <a:rPr lang="en-US"/>
                        <a:t>Project Charter Approved</a:t>
                      </a:r>
                    </a:p>
                  </a:txBody>
                  <a:tcPr anchor="ctr"/>
                </a:tc>
                <a:extLst>
                  <a:ext uri="{0D108BD9-81ED-4DB2-BD59-A6C34878D82A}">
                    <a16:rowId xmlns:a16="http://schemas.microsoft.com/office/drawing/2014/main" xmlns="" val="3282853405"/>
                  </a:ext>
                </a:extLst>
              </a:tr>
              <a:tr h="550610">
                <a:tc>
                  <a:txBody>
                    <a:bodyPr/>
                    <a:lstStyle/>
                    <a:p>
                      <a:r>
                        <a:rPr lang="en-US"/>
                        <a:t>2.0</a:t>
                      </a:r>
                    </a:p>
                  </a:txBody>
                  <a:tcPr anchor="ctr"/>
                </a:tc>
                <a:tc>
                  <a:txBody>
                    <a:bodyPr/>
                    <a:lstStyle/>
                    <a:p>
                      <a:r>
                        <a:rPr lang="en-US"/>
                        <a:t>Data Collection</a:t>
                      </a:r>
                    </a:p>
                  </a:txBody>
                  <a:tcPr anchor="ctr"/>
                </a:tc>
                <a:tc>
                  <a:txBody>
                    <a:bodyPr/>
                    <a:lstStyle/>
                    <a:p>
                      <a:r>
                        <a:rPr lang="en-US"/>
                        <a:t>Gather patient, resource, and operational data</a:t>
                      </a:r>
                    </a:p>
                  </a:txBody>
                  <a:tcPr anchor="ctr"/>
                </a:tc>
                <a:tc>
                  <a:txBody>
                    <a:bodyPr/>
                    <a:lstStyle/>
                    <a:p>
                      <a:r>
                        <a:rPr lang="en-US"/>
                        <a:t>Data Collection Completed</a:t>
                      </a:r>
                    </a:p>
                  </a:txBody>
                  <a:tcPr anchor="ctr"/>
                </a:tc>
                <a:extLst>
                  <a:ext uri="{0D108BD9-81ED-4DB2-BD59-A6C34878D82A}">
                    <a16:rowId xmlns:a16="http://schemas.microsoft.com/office/drawing/2014/main" xmlns="" val="3073724001"/>
                  </a:ext>
                </a:extLst>
              </a:tr>
              <a:tr h="550610">
                <a:tc>
                  <a:txBody>
                    <a:bodyPr/>
                    <a:lstStyle/>
                    <a:p>
                      <a:r>
                        <a:rPr lang="en-US"/>
                        <a:t>3.0</a:t>
                      </a:r>
                    </a:p>
                  </a:txBody>
                  <a:tcPr anchor="ctr"/>
                </a:tc>
                <a:tc>
                  <a:txBody>
                    <a:bodyPr/>
                    <a:lstStyle/>
                    <a:p>
                      <a:r>
                        <a:rPr lang="en-US"/>
                        <a:t>Data Analysis</a:t>
                      </a:r>
                    </a:p>
                  </a:txBody>
                  <a:tcPr anchor="ctr"/>
                </a:tc>
                <a:tc>
                  <a:txBody>
                    <a:bodyPr/>
                    <a:lstStyle/>
                    <a:p>
                      <a:r>
                        <a:rPr lang="en-US"/>
                        <a:t>Analyze workflows, patient flow, and resource utilization</a:t>
                      </a:r>
                    </a:p>
                  </a:txBody>
                  <a:tcPr anchor="ctr"/>
                </a:tc>
                <a:tc>
                  <a:txBody>
                    <a:bodyPr/>
                    <a:lstStyle/>
                    <a:p>
                      <a:r>
                        <a:rPr lang="en-US"/>
                        <a:t>Analysis Report Submitted</a:t>
                      </a:r>
                    </a:p>
                  </a:txBody>
                  <a:tcPr anchor="ctr"/>
                </a:tc>
                <a:extLst>
                  <a:ext uri="{0D108BD9-81ED-4DB2-BD59-A6C34878D82A}">
                    <a16:rowId xmlns:a16="http://schemas.microsoft.com/office/drawing/2014/main" xmlns="" val="2526667911"/>
                  </a:ext>
                </a:extLst>
              </a:tr>
              <a:tr h="550610">
                <a:tc>
                  <a:txBody>
                    <a:bodyPr/>
                    <a:lstStyle/>
                    <a:p>
                      <a:r>
                        <a:rPr lang="en-US"/>
                        <a:t>4.0</a:t>
                      </a:r>
                    </a:p>
                  </a:txBody>
                  <a:tcPr anchor="ctr"/>
                </a:tc>
                <a:tc>
                  <a:txBody>
                    <a:bodyPr/>
                    <a:lstStyle/>
                    <a:p>
                      <a:r>
                        <a:rPr lang="en-US"/>
                        <a:t>Process Optimization Recommendations</a:t>
                      </a:r>
                    </a:p>
                  </a:txBody>
                  <a:tcPr anchor="ctr"/>
                </a:tc>
                <a:tc>
                  <a:txBody>
                    <a:bodyPr/>
                    <a:lstStyle/>
                    <a:p>
                      <a:r>
                        <a:rPr lang="en-US"/>
                        <a:t>Propose solutions to improve efficiency</a:t>
                      </a:r>
                    </a:p>
                  </a:txBody>
                  <a:tcPr anchor="ctr"/>
                </a:tc>
                <a:tc>
                  <a:txBody>
                    <a:bodyPr/>
                    <a:lstStyle/>
                    <a:p>
                      <a:r>
                        <a:rPr lang="en-US"/>
                        <a:t>Recommendations Approved</a:t>
                      </a:r>
                    </a:p>
                  </a:txBody>
                  <a:tcPr anchor="ctr"/>
                </a:tc>
                <a:extLst>
                  <a:ext uri="{0D108BD9-81ED-4DB2-BD59-A6C34878D82A}">
                    <a16:rowId xmlns:a16="http://schemas.microsoft.com/office/drawing/2014/main" xmlns="" val="2486509676"/>
                  </a:ext>
                </a:extLst>
              </a:tr>
              <a:tr h="550610">
                <a:tc>
                  <a:txBody>
                    <a:bodyPr/>
                    <a:lstStyle/>
                    <a:p>
                      <a:r>
                        <a:rPr lang="en-US"/>
                        <a:t>5.0</a:t>
                      </a:r>
                    </a:p>
                  </a:txBody>
                  <a:tcPr anchor="ctr"/>
                </a:tc>
                <a:tc>
                  <a:txBody>
                    <a:bodyPr/>
                    <a:lstStyle/>
                    <a:p>
                      <a:r>
                        <a:rPr lang="en-US"/>
                        <a:t>Dashboard &amp; Visualization</a:t>
                      </a:r>
                    </a:p>
                  </a:txBody>
                  <a:tcPr anchor="ctr"/>
                </a:tc>
                <a:tc>
                  <a:txBody>
                    <a:bodyPr/>
                    <a:lstStyle/>
                    <a:p>
                      <a:r>
                        <a:rPr lang="en-US"/>
                        <a:t>Create dashboards for real-time operational monitoring</a:t>
                      </a:r>
                    </a:p>
                  </a:txBody>
                  <a:tcPr anchor="ctr"/>
                </a:tc>
                <a:tc>
                  <a:txBody>
                    <a:bodyPr/>
                    <a:lstStyle/>
                    <a:p>
                      <a:r>
                        <a:rPr lang="en-US"/>
                        <a:t>Dashboard Developed</a:t>
                      </a:r>
                    </a:p>
                  </a:txBody>
                  <a:tcPr anchor="ctr"/>
                </a:tc>
                <a:extLst>
                  <a:ext uri="{0D108BD9-81ED-4DB2-BD59-A6C34878D82A}">
                    <a16:rowId xmlns:a16="http://schemas.microsoft.com/office/drawing/2014/main" xmlns="" val="2779078114"/>
                  </a:ext>
                </a:extLst>
              </a:tr>
              <a:tr h="550610">
                <a:tc>
                  <a:txBody>
                    <a:bodyPr/>
                    <a:lstStyle/>
                    <a:p>
                      <a:r>
                        <a:rPr lang="en-US"/>
                        <a:t>6.0</a:t>
                      </a:r>
                    </a:p>
                  </a:txBody>
                  <a:tcPr anchor="ctr"/>
                </a:tc>
                <a:tc>
                  <a:txBody>
                    <a:bodyPr/>
                    <a:lstStyle/>
                    <a:p>
                      <a:r>
                        <a:rPr lang="en-US"/>
                        <a:t>Final Report &amp; Presentation</a:t>
                      </a:r>
                    </a:p>
                  </a:txBody>
                  <a:tcPr anchor="ctr"/>
                </a:tc>
                <a:tc>
                  <a:txBody>
                    <a:bodyPr/>
                    <a:lstStyle/>
                    <a:p>
                      <a:r>
                        <a:rPr lang="en-US"/>
                        <a:t>Compile findings, insights, and recommendations into final report</a:t>
                      </a:r>
                    </a:p>
                  </a:txBody>
                  <a:tcPr anchor="ctr"/>
                </a:tc>
                <a:tc>
                  <a:txBody>
                    <a:bodyPr/>
                    <a:lstStyle/>
                    <a:p>
                      <a:r>
                        <a:rPr lang="en-US" dirty="0"/>
                        <a:t>Final Report Submitted / Presentation Delivered</a:t>
                      </a:r>
                    </a:p>
                  </a:txBody>
                  <a:tcPr anchor="ctr"/>
                </a:tc>
                <a:extLst>
                  <a:ext uri="{0D108BD9-81ED-4DB2-BD59-A6C34878D82A}">
                    <a16:rowId xmlns:a16="http://schemas.microsoft.com/office/drawing/2014/main" xmlns="" val="2456675272"/>
                  </a:ext>
                </a:extLst>
              </a:tr>
              <a:tr h="550610">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xmlns="" val="774229320"/>
                  </a:ext>
                </a:extLst>
              </a:tr>
            </a:tbl>
          </a:graphicData>
        </a:graphic>
      </p:graphicFrame>
    </p:spTree>
    <p:extLst>
      <p:ext uri="{BB962C8B-B14F-4D97-AF65-F5344CB8AC3E}">
        <p14:creationId xmlns:p14="http://schemas.microsoft.com/office/powerpoint/2010/main" val="1688933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1391B97A-0481-7DF8-BC0B-1EA7BEE9047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63AEEB93-332D-7CEE-F521-615C22CE9774}"/>
              </a:ext>
            </a:extLst>
          </p:cNvPr>
          <p:cNvSpPr>
            <a:spLocks noGrp="1"/>
          </p:cNvSpPr>
          <p:nvPr>
            <p:ph type="title"/>
          </p:nvPr>
        </p:nvSpPr>
        <p:spPr>
          <a:xfrm>
            <a:off x="743604" y="338082"/>
            <a:ext cx="10515600" cy="685909"/>
          </a:xfrm>
        </p:spPr>
        <p:txBody>
          <a:bodyPr>
            <a:normAutofit/>
          </a:bodyPr>
          <a:lstStyle/>
          <a:p>
            <a:r>
              <a:rPr lang="en-US" sz="2600" dirty="0"/>
              <a:t>Scope Management Plan </a:t>
            </a:r>
            <a:r>
              <a:rPr lang="en-IN" sz="2600" dirty="0"/>
              <a:t> </a:t>
            </a:r>
            <a:endParaRPr lang="en-US" sz="2600" dirty="0"/>
          </a:p>
        </p:txBody>
      </p:sp>
      <p:sp>
        <p:nvSpPr>
          <p:cNvPr id="5" name="Content Placeholder 4">
            <a:extLst>
              <a:ext uri="{FF2B5EF4-FFF2-40B4-BE49-F238E27FC236}">
                <a16:creationId xmlns:a16="http://schemas.microsoft.com/office/drawing/2014/main" xmlns="" id="{6BC83123-BFE7-42A5-0D85-AD56AF066657}"/>
              </a:ext>
            </a:extLst>
          </p:cNvPr>
          <p:cNvSpPr>
            <a:spLocks noGrp="1"/>
          </p:cNvSpPr>
          <p:nvPr>
            <p:ph idx="1"/>
          </p:nvPr>
        </p:nvSpPr>
        <p:spPr>
          <a:xfrm>
            <a:off x="838200" y="1198177"/>
            <a:ext cx="10515600" cy="4225156"/>
          </a:xfrm>
        </p:spPr>
        <p:txBody>
          <a:bodyPr vert="horz" lIns="91440" tIns="45720" rIns="91440" bIns="45720" rtlCol="0">
            <a:noAutofit/>
          </a:bodyPr>
          <a:lstStyle/>
          <a:p>
            <a:pPr marL="0" lvl="1" indent="0">
              <a:lnSpc>
                <a:spcPct val="105000"/>
              </a:lnSpc>
              <a:spcBef>
                <a:spcPts val="1000"/>
              </a:spcBef>
              <a:spcAft>
                <a:spcPts val="800"/>
              </a:spcAft>
              <a:buSzPts val="1000"/>
              <a:buNone/>
              <a:tabLst>
                <a:tab pos="457200" algn="l"/>
              </a:tabLst>
            </a:pPr>
            <a:r>
              <a:rPr lang="en-US" b="1" dirty="0"/>
              <a:t>Scope change management</a:t>
            </a:r>
            <a:r>
              <a:rPr lang="en-US" b="1" dirty="0" smtClean="0"/>
              <a:t>:</a:t>
            </a:r>
            <a:endParaRPr lang="en-US" b="1" dirty="0"/>
          </a:p>
          <a:p>
            <a:r>
              <a:rPr lang="en-US" dirty="0"/>
              <a:t>All scope changes must be documented and justified.</a:t>
            </a:r>
          </a:p>
          <a:p>
            <a:r>
              <a:rPr lang="en-US" dirty="0"/>
              <a:t>Assess impact on timeline, resources, and deliverables.</a:t>
            </a:r>
          </a:p>
          <a:p>
            <a:r>
              <a:rPr lang="en-US" dirty="0"/>
              <a:t>Changes require approval from project mentor/instructor.</a:t>
            </a:r>
          </a:p>
          <a:p>
            <a:r>
              <a:rPr lang="en-US" dirty="0"/>
              <a:t>Update project plan and deliverables after approval.</a:t>
            </a:r>
          </a:p>
          <a:p>
            <a:r>
              <a:rPr lang="en-US" dirty="0"/>
              <a:t>Inform all stakeholders about approved changes.</a:t>
            </a:r>
          </a:p>
          <a:p>
            <a:r>
              <a:rPr lang="en-US" dirty="0"/>
              <a:t>Ensure changes align with project objectives.</a:t>
            </a:r>
          </a:p>
          <a:p>
            <a:pPr marL="0" lvl="1" indent="0">
              <a:lnSpc>
                <a:spcPct val="105000"/>
              </a:lnSpc>
              <a:spcBef>
                <a:spcPts val="1000"/>
              </a:spcBef>
              <a:spcAft>
                <a:spcPts val="800"/>
              </a:spcAft>
              <a:buSzPts val="1000"/>
              <a:buNone/>
              <a:tabLst>
                <a:tab pos="457200" algn="l"/>
              </a:tabLst>
            </a:pPr>
            <a:endParaRPr lang="en-US" b="1" dirty="0" smtClean="0"/>
          </a:p>
        </p:txBody>
      </p:sp>
    </p:spTree>
    <p:extLst>
      <p:ext uri="{BB962C8B-B14F-4D97-AF65-F5344CB8AC3E}">
        <p14:creationId xmlns:p14="http://schemas.microsoft.com/office/powerpoint/2010/main" val="3384679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5DC2DD-53EF-AD02-C14D-F3F37423A3C2}"/>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Process Mapping</a:t>
            </a:r>
            <a:endParaRPr lang="en-US" sz="2600" dirty="0"/>
          </a:p>
        </p:txBody>
      </p:sp>
      <p:graphicFrame>
        <p:nvGraphicFramePr>
          <p:cNvPr id="2" name="Table 1">
            <a:extLst>
              <a:ext uri="{FF2B5EF4-FFF2-40B4-BE49-F238E27FC236}">
                <a16:creationId xmlns:a16="http://schemas.microsoft.com/office/drawing/2014/main" xmlns="" id="{C73C67A0-CA37-7BDC-9827-238BBD79F59F}"/>
              </a:ext>
            </a:extLst>
          </p:cNvPr>
          <p:cNvGraphicFramePr>
            <a:graphicFrameLocks noGrp="1"/>
          </p:cNvGraphicFramePr>
          <p:nvPr>
            <p:extLst>
              <p:ext uri="{D42A27DB-BD31-4B8C-83A1-F6EECF244321}">
                <p14:modId xmlns:p14="http://schemas.microsoft.com/office/powerpoint/2010/main" val="1769232187"/>
              </p:ext>
            </p:extLst>
          </p:nvPr>
        </p:nvGraphicFramePr>
        <p:xfrm>
          <a:off x="951934" y="1455376"/>
          <a:ext cx="10307271" cy="4125617"/>
        </p:xfrm>
        <a:graphic>
          <a:graphicData uri="http://schemas.openxmlformats.org/drawingml/2006/table">
            <a:tbl>
              <a:tblPr firstRow="1" bandRow="1">
                <a:tableStyleId>{5C22544A-7EE6-4342-B048-85BDC9FD1C3A}</a:tableStyleId>
              </a:tblPr>
              <a:tblGrid>
                <a:gridCol w="2879087">
                  <a:extLst>
                    <a:ext uri="{9D8B030D-6E8A-4147-A177-3AD203B41FA5}">
                      <a16:colId xmlns:a16="http://schemas.microsoft.com/office/drawing/2014/main" xmlns="" val="1540582512"/>
                    </a:ext>
                  </a:extLst>
                </a:gridCol>
                <a:gridCol w="3767958">
                  <a:extLst>
                    <a:ext uri="{9D8B030D-6E8A-4147-A177-3AD203B41FA5}">
                      <a16:colId xmlns:a16="http://schemas.microsoft.com/office/drawing/2014/main" xmlns="" val="1837620704"/>
                    </a:ext>
                  </a:extLst>
                </a:gridCol>
                <a:gridCol w="3660226">
                  <a:extLst>
                    <a:ext uri="{9D8B030D-6E8A-4147-A177-3AD203B41FA5}">
                      <a16:colId xmlns:a16="http://schemas.microsoft.com/office/drawing/2014/main" xmlns="" val="2682973402"/>
                    </a:ext>
                  </a:extLst>
                </a:gridCol>
              </a:tblGrid>
              <a:tr h="774966">
                <a:tc>
                  <a:txBody>
                    <a:bodyPr/>
                    <a:lstStyle/>
                    <a:p>
                      <a:pPr marL="0" algn="ctr" defTabSz="914400" rtl="0" eaLnBrk="1" latinLnBrk="0" hangingPunct="1"/>
                      <a:r>
                        <a:rPr lang="en-IN" sz="1800" b="1" kern="1200" dirty="0">
                          <a:solidFill>
                            <a:schemeClr val="lt1"/>
                          </a:solidFill>
                        </a:rPr>
                        <a:t>Process</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As-Is Model</a:t>
                      </a:r>
                      <a:endParaRPr lang="en-IN" sz="1800" b="1" kern="1200" dirty="0">
                        <a:solidFill>
                          <a:schemeClr val="lt1"/>
                        </a:solidFill>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lt1"/>
                          </a:solidFill>
                        </a:rPr>
                        <a:t>To-Be Model</a:t>
                      </a:r>
                      <a:endParaRPr lang="en-IN" sz="1800" b="1" kern="1200" dirty="0">
                        <a:solidFill>
                          <a:schemeClr val="lt1"/>
                        </a:solidFill>
                        <a:latin typeface="+mn-lt"/>
                        <a:ea typeface="+mn-ea"/>
                        <a:cs typeface="+mn-cs"/>
                      </a:endParaRPr>
                    </a:p>
                  </a:txBody>
                  <a:tcPr anchor="ctr"/>
                </a:tc>
                <a:extLst>
                  <a:ext uri="{0D108BD9-81ED-4DB2-BD59-A6C34878D82A}">
                    <a16:rowId xmlns:a16="http://schemas.microsoft.com/office/drawing/2014/main" xmlns="" val="4294200224"/>
                  </a:ext>
                </a:extLst>
              </a:tr>
              <a:tr h="1136463">
                <a:tc>
                  <a:txBody>
                    <a:bodyPr/>
                    <a:lstStyle/>
                    <a:p>
                      <a:pPr marL="0" marR="0">
                        <a:lnSpc>
                          <a:spcPct val="115000"/>
                        </a:lnSpc>
                        <a:spcBef>
                          <a:spcPts val="0"/>
                        </a:spcBef>
                        <a:spcAft>
                          <a:spcPts val="1000"/>
                        </a:spcAft>
                      </a:pPr>
                      <a:r>
                        <a:rPr lang="en-US" sz="1100" dirty="0">
                          <a:effectLst/>
                          <a:latin typeface="Cambria" panose="02040503050406030204" pitchFamily="18" charset="0"/>
                          <a:ea typeface="MS Mincho"/>
                          <a:cs typeface="Latha" panose="020B0604020202020204" pitchFamily="34" charset="0"/>
                        </a:rPr>
                        <a:t>Appointment Scheduling</a:t>
                      </a:r>
                    </a:p>
                  </a:txBody>
                  <a:tcPr marL="68580" marR="68580" marT="0" marB="0"/>
                </a:tc>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Manual entry, double-booking, late notifications</a:t>
                      </a:r>
                    </a:p>
                  </a:txBody>
                  <a:tcPr marL="68580" marR="68580" marT="0" marB="0"/>
                </a:tc>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Automated scheduling with conflict detection and instant alerts</a:t>
                      </a:r>
                    </a:p>
                  </a:txBody>
                  <a:tcPr marL="68580" marR="68580" marT="0" marB="0"/>
                </a:tc>
                <a:extLst>
                  <a:ext uri="{0D108BD9-81ED-4DB2-BD59-A6C34878D82A}">
                    <a16:rowId xmlns:a16="http://schemas.microsoft.com/office/drawing/2014/main" xmlns="" val="3135356856"/>
                  </a:ext>
                </a:extLst>
              </a:tr>
              <a:tr h="1107094">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Patient Check-In</a:t>
                      </a:r>
                    </a:p>
                  </a:txBody>
                  <a:tcPr marL="68580" marR="68580" marT="0" marB="0"/>
                </a:tc>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Manual paperwork and long waits</a:t>
                      </a:r>
                    </a:p>
                  </a:txBody>
                  <a:tcPr marL="68580" marR="68580" marT="0" marB="0"/>
                </a:tc>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Self-service digital check-in reduces wait times</a:t>
                      </a:r>
                    </a:p>
                  </a:txBody>
                  <a:tcPr marL="68580" marR="68580" marT="0" marB="0"/>
                </a:tc>
                <a:extLst>
                  <a:ext uri="{0D108BD9-81ED-4DB2-BD59-A6C34878D82A}">
                    <a16:rowId xmlns:a16="http://schemas.microsoft.com/office/drawing/2014/main" xmlns="" val="2216039686"/>
                  </a:ext>
                </a:extLst>
              </a:tr>
              <a:tr h="1107094">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Interdepartmental Communication</a:t>
                      </a:r>
                    </a:p>
                  </a:txBody>
                  <a:tcPr marL="68580" marR="68580" marT="0" marB="0"/>
                </a:tc>
                <a:tc>
                  <a:txBody>
                    <a:bodyPr/>
                    <a:lstStyle/>
                    <a:p>
                      <a:pPr marL="0" marR="0">
                        <a:lnSpc>
                          <a:spcPct val="115000"/>
                        </a:lnSpc>
                        <a:spcBef>
                          <a:spcPts val="0"/>
                        </a:spcBef>
                        <a:spcAft>
                          <a:spcPts val="1000"/>
                        </a:spcAft>
                      </a:pPr>
                      <a:r>
                        <a:rPr lang="en-US" sz="1100">
                          <a:effectLst/>
                          <a:latin typeface="Cambria" panose="02040503050406030204" pitchFamily="18" charset="0"/>
                          <a:ea typeface="MS Mincho"/>
                          <a:cs typeface="Latha" panose="020B0604020202020204" pitchFamily="34" charset="0"/>
                        </a:rPr>
                        <a:t>Manual communication, slow updates</a:t>
                      </a:r>
                    </a:p>
                  </a:txBody>
                  <a:tcPr marL="68580" marR="68580" marT="0" marB="0"/>
                </a:tc>
                <a:tc>
                  <a:txBody>
                    <a:bodyPr/>
                    <a:lstStyle/>
                    <a:p>
                      <a:pPr marL="0" marR="0">
                        <a:lnSpc>
                          <a:spcPct val="115000"/>
                        </a:lnSpc>
                        <a:spcBef>
                          <a:spcPts val="0"/>
                        </a:spcBef>
                        <a:spcAft>
                          <a:spcPts val="1000"/>
                        </a:spcAft>
                      </a:pPr>
                      <a:r>
                        <a:rPr lang="en-US" sz="1100" dirty="0">
                          <a:effectLst/>
                          <a:latin typeface="Cambria" panose="02040503050406030204" pitchFamily="18" charset="0"/>
                          <a:ea typeface="MS Mincho"/>
                          <a:cs typeface="Latha" panose="020B0604020202020204" pitchFamily="34" charset="0"/>
                        </a:rPr>
                        <a:t>Centralized dashboard with real-time alerts and tracking</a:t>
                      </a:r>
                    </a:p>
                  </a:txBody>
                  <a:tcPr marL="68580" marR="68580" marT="0" marB="0"/>
                </a:tc>
                <a:extLst>
                  <a:ext uri="{0D108BD9-81ED-4DB2-BD59-A6C34878D82A}">
                    <a16:rowId xmlns:a16="http://schemas.microsoft.com/office/drawing/2014/main" xmlns="" val="1379421922"/>
                  </a:ext>
                </a:extLst>
              </a:tr>
            </a:tbl>
          </a:graphicData>
        </a:graphic>
      </p:graphicFrame>
    </p:spTree>
    <p:extLst>
      <p:ext uri="{BB962C8B-B14F-4D97-AF65-F5344CB8AC3E}">
        <p14:creationId xmlns:p14="http://schemas.microsoft.com/office/powerpoint/2010/main" val="259869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D19E1E17-AA16-B494-6DC1-8C24C788941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798EBDED-385C-E501-7848-B34ADE285251}"/>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xmlns="" id="{A48D4400-6859-A053-FF1F-19D025047AC2}"/>
              </a:ext>
            </a:extLst>
          </p:cNvPr>
          <p:cNvSpPr>
            <a:spLocks noGrp="1"/>
          </p:cNvSpPr>
          <p:nvPr>
            <p:ph idx="1"/>
          </p:nvPr>
        </p:nvSpPr>
        <p:spPr>
          <a:xfrm>
            <a:off x="853143" y="1205349"/>
            <a:ext cx="10515600" cy="4831639"/>
          </a:xfrm>
        </p:spPr>
        <p:txBody>
          <a:bodyPr vert="horz" lIns="91440" tIns="45720" rIns="91440" bIns="45720" rtlCol="0">
            <a:normAutofit fontScale="92500" lnSpcReduction="10000"/>
          </a:bodyPr>
          <a:lstStyle/>
          <a:p>
            <a:pPr marL="0" indent="0">
              <a:buNone/>
            </a:pPr>
            <a:r>
              <a:rPr lang="en-US" sz="2000" b="1" dirty="0"/>
              <a:t>Detailed workflow using the advanced BPMN model:</a:t>
            </a:r>
          </a:p>
          <a:p>
            <a:r>
              <a:rPr lang="en-US" b="1" dirty="0"/>
              <a:t>Hospital Process Improvements</a:t>
            </a:r>
          </a:p>
          <a:p>
            <a:r>
              <a:rPr lang="en-US" b="1" dirty="0"/>
              <a:t>Appointment Scheduling</a:t>
            </a:r>
            <a:endParaRPr lang="en-US" dirty="0"/>
          </a:p>
          <a:p>
            <a:pPr lvl="1"/>
            <a:r>
              <a:rPr lang="en-US" dirty="0"/>
              <a:t>Current: Manual entry, double-booking, late notifications</a:t>
            </a:r>
          </a:p>
          <a:p>
            <a:pPr lvl="1"/>
            <a:r>
              <a:rPr lang="en-US" dirty="0"/>
              <a:t>Solution: Automated scheduling with conflict detection and instant alerts</a:t>
            </a:r>
          </a:p>
          <a:p>
            <a:r>
              <a:rPr lang="en-US" b="1" dirty="0"/>
              <a:t>Patient Check-In</a:t>
            </a:r>
            <a:endParaRPr lang="en-US" dirty="0"/>
          </a:p>
          <a:p>
            <a:pPr lvl="1"/>
            <a:r>
              <a:rPr lang="en-US" dirty="0"/>
              <a:t>Current: Manual paperwork, long waits</a:t>
            </a:r>
          </a:p>
          <a:p>
            <a:pPr lvl="1"/>
            <a:r>
              <a:rPr lang="en-US" dirty="0"/>
              <a:t>Solution: Self-service digital check-in to reduce wait times</a:t>
            </a:r>
          </a:p>
          <a:p>
            <a:r>
              <a:rPr lang="en-US" b="1" dirty="0"/>
              <a:t>Interdepartmental Communication</a:t>
            </a:r>
            <a:endParaRPr lang="en-US" dirty="0"/>
          </a:p>
          <a:p>
            <a:pPr lvl="1"/>
            <a:r>
              <a:rPr lang="en-US" dirty="0"/>
              <a:t>Current: Manual, slow updates</a:t>
            </a:r>
          </a:p>
          <a:p>
            <a:pPr lvl="1"/>
            <a:r>
              <a:rPr lang="en-US" dirty="0"/>
              <a:t>Solution: Centralized dashboard with real-time alerts</a:t>
            </a:r>
          </a:p>
          <a:p>
            <a:r>
              <a:rPr lang="en-US" b="1" dirty="0"/>
              <a:t>Workflow Visualization</a:t>
            </a:r>
            <a:endParaRPr lang="en-US" dirty="0"/>
          </a:p>
          <a:p>
            <a:pPr lvl="1"/>
            <a:r>
              <a:rPr lang="en-US" dirty="0"/>
              <a:t>Use </a:t>
            </a:r>
            <a:r>
              <a:rPr lang="en-US" b="1" dirty="0"/>
              <a:t>BPMN model</a:t>
            </a:r>
            <a:r>
              <a:rPr lang="en-US" dirty="0"/>
              <a:t> to map processes, decision points, and data flow</a:t>
            </a:r>
          </a:p>
          <a:p>
            <a:pPr lvl="1"/>
            <a:r>
              <a:rPr lang="en-US" dirty="0"/>
              <a:t>Helps optimize hospital operations efficiently</a:t>
            </a:r>
          </a:p>
          <a:p>
            <a:pPr marL="0" indent="0">
              <a:buNone/>
            </a:pPr>
            <a:endParaRPr lang="en-US" sz="1400" dirty="0"/>
          </a:p>
        </p:txBody>
      </p:sp>
    </p:spTree>
    <p:extLst>
      <p:ext uri="{BB962C8B-B14F-4D97-AF65-F5344CB8AC3E}">
        <p14:creationId xmlns:p14="http://schemas.microsoft.com/office/powerpoint/2010/main" val="13282013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7EBCE8A-9CE0-2595-ACA9-D875A9DA8FE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96976B90-B29B-3B4A-0730-9C3D0E3FAED3}"/>
              </a:ext>
            </a:extLst>
          </p:cNvPr>
          <p:cNvSpPr>
            <a:spLocks noGrp="1"/>
          </p:cNvSpPr>
          <p:nvPr>
            <p:ph type="title"/>
          </p:nvPr>
        </p:nvSpPr>
        <p:spPr>
          <a:xfrm>
            <a:off x="759370"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Advanced Process </a:t>
            </a:r>
            <a:r>
              <a:rPr lang="en-IN" sz="2600" kern="0">
                <a:ea typeface="Times New Roman" panose="02020603050405020304" pitchFamily="18" charset="0"/>
              </a:rPr>
              <a:t>M</a:t>
            </a:r>
            <a:r>
              <a:rPr lang="en-IN" sz="2600" kern="0">
                <a:effectLst/>
                <a:latin typeface="Arial" panose="020B0604020202020204" pitchFamily="34" charset="0"/>
                <a:ea typeface="Times New Roman" panose="02020603050405020304" pitchFamily="18" charset="0"/>
              </a:rPr>
              <a:t>apping</a:t>
            </a:r>
            <a:endParaRPr lang="en-US" sz="2600"/>
          </a:p>
        </p:txBody>
      </p:sp>
      <p:sp>
        <p:nvSpPr>
          <p:cNvPr id="5" name="Content Placeholder 4">
            <a:extLst>
              <a:ext uri="{FF2B5EF4-FFF2-40B4-BE49-F238E27FC236}">
                <a16:creationId xmlns:a16="http://schemas.microsoft.com/office/drawing/2014/main" xmlns="" id="{4F33E5DF-18B8-A38F-33C9-BA19AACF75A2}"/>
              </a:ext>
            </a:extLst>
          </p:cNvPr>
          <p:cNvSpPr>
            <a:spLocks noGrp="1"/>
          </p:cNvSpPr>
          <p:nvPr>
            <p:ph idx="1"/>
          </p:nvPr>
        </p:nvSpPr>
        <p:spPr>
          <a:xfrm>
            <a:off x="838200" y="1203434"/>
            <a:ext cx="10515600" cy="4831639"/>
          </a:xfrm>
        </p:spPr>
        <p:txBody>
          <a:bodyPr vert="horz" lIns="91440" tIns="45720" rIns="91440" bIns="45720" rtlCol="0">
            <a:normAutofit/>
          </a:bodyPr>
          <a:lstStyle/>
          <a:p>
            <a:pPr marL="0" indent="0">
              <a:buNone/>
            </a:pPr>
            <a:r>
              <a:rPr lang="en-US" sz="2000" b="1" dirty="0" smtClean="0">
                <a:latin typeface="Arial" panose="020B0604020202020204" pitchFamily="34" charset="0"/>
                <a:cs typeface="Arial" panose="020B0604020202020204" pitchFamily="34" charset="0"/>
              </a:rPr>
              <a:t>Stakeholder responsibility using the </a:t>
            </a:r>
            <a:r>
              <a:rPr lang="en-US" sz="2000" b="1" dirty="0" err="1" smtClean="0">
                <a:latin typeface="Arial" panose="020B0604020202020204" pitchFamily="34" charset="0"/>
                <a:cs typeface="Arial" panose="020B0604020202020204" pitchFamily="34" charset="0"/>
              </a:rPr>
              <a:t>Swimlane</a:t>
            </a:r>
            <a:r>
              <a:rPr lang="en-US" sz="2000" b="1" dirty="0" smtClean="0">
                <a:latin typeface="Arial" panose="020B0604020202020204" pitchFamily="34" charset="0"/>
                <a:cs typeface="Arial" panose="020B0604020202020204" pitchFamily="34" charset="0"/>
              </a:rPr>
              <a:t> diagram:</a:t>
            </a:r>
          </a:p>
          <a:p>
            <a:endParaRPr lang="en-US" sz="2000" dirty="0">
              <a:latin typeface="Arial" panose="020B0604020202020204" pitchFamily="34" charset="0"/>
              <a:cs typeface="Arial" panose="020B0604020202020204" pitchFamily="34" charset="0"/>
            </a:endParaRPr>
          </a:p>
          <a:p>
            <a:pPr marL="0" indent="0">
              <a:buNone/>
            </a:pPr>
            <a:endParaRPr lang="en-US" sz="2000" dirty="0"/>
          </a:p>
        </p:txBody>
      </p:sp>
      <p:graphicFrame>
        <p:nvGraphicFramePr>
          <p:cNvPr id="3" name="Table 2">
            <a:extLst>
              <a:ext uri="{FF2B5EF4-FFF2-40B4-BE49-F238E27FC236}">
                <a16:creationId xmlns:a16="http://schemas.microsoft.com/office/drawing/2014/main" xmlns="" id="{B8D7715E-557B-42B4-32A2-6E502678A7F7}"/>
              </a:ext>
            </a:extLst>
          </p:cNvPr>
          <p:cNvGraphicFramePr>
            <a:graphicFrameLocks noGrp="1"/>
          </p:cNvGraphicFramePr>
          <p:nvPr>
            <p:extLst>
              <p:ext uri="{D42A27DB-BD31-4B8C-83A1-F6EECF244321}">
                <p14:modId xmlns:p14="http://schemas.microsoft.com/office/powerpoint/2010/main" val="1059152526"/>
              </p:ext>
            </p:extLst>
          </p:nvPr>
        </p:nvGraphicFramePr>
        <p:xfrm>
          <a:off x="947737" y="1608086"/>
          <a:ext cx="10406063" cy="9144000"/>
        </p:xfrm>
        <a:graphic>
          <a:graphicData uri="http://schemas.openxmlformats.org/drawingml/2006/table">
            <a:tbl>
              <a:tblPr firstRow="1" bandRow="1">
                <a:tableStyleId>{5C22544A-7EE6-4342-B048-85BDC9FD1C3A}</a:tableStyleId>
              </a:tblPr>
              <a:tblGrid>
                <a:gridCol w="2073184">
                  <a:extLst>
                    <a:ext uri="{9D8B030D-6E8A-4147-A177-3AD203B41FA5}">
                      <a16:colId xmlns:a16="http://schemas.microsoft.com/office/drawing/2014/main" xmlns="" val="205750723"/>
                    </a:ext>
                  </a:extLst>
                </a:gridCol>
                <a:gridCol w="2964245">
                  <a:extLst>
                    <a:ext uri="{9D8B030D-6E8A-4147-A177-3AD203B41FA5}">
                      <a16:colId xmlns:a16="http://schemas.microsoft.com/office/drawing/2014/main" xmlns="" val="913678361"/>
                    </a:ext>
                  </a:extLst>
                </a:gridCol>
                <a:gridCol w="5368634">
                  <a:extLst>
                    <a:ext uri="{9D8B030D-6E8A-4147-A177-3AD203B41FA5}">
                      <a16:colId xmlns:a16="http://schemas.microsoft.com/office/drawing/2014/main" xmlns="" val="3717606233"/>
                    </a:ext>
                  </a:extLst>
                </a:gridCol>
              </a:tblGrid>
              <a:tr h="365536">
                <a:tc>
                  <a:txBody>
                    <a:bodyPr/>
                    <a:lstStyle/>
                    <a:p>
                      <a:pPr algn="ctr"/>
                      <a:r>
                        <a:rPr lang="en-US" dirty="0" err="1" smtClean="0"/>
                        <a:t>Swimlane</a:t>
                      </a:r>
                      <a:r>
                        <a:rPr lang="en-US" dirty="0" smtClean="0"/>
                        <a:t> (Stakeholders)</a:t>
                      </a:r>
                      <a:endParaRPr lang="en-US" dirty="0"/>
                    </a:p>
                  </a:txBody>
                  <a:tcPr anchor="ctr"/>
                </a:tc>
                <a:tc>
                  <a:txBody>
                    <a:bodyPr/>
                    <a:lstStyle/>
                    <a:p>
                      <a:pPr algn="ctr"/>
                      <a:r>
                        <a:rPr lang="en-US" dirty="0" smtClean="0"/>
                        <a:t>Task/Activity</a:t>
                      </a:r>
                      <a:endParaRPr lang="en-US" dirty="0"/>
                    </a:p>
                  </a:txBody>
                  <a:tcPr anchor="ctr"/>
                </a:tc>
                <a:tc>
                  <a:txBody>
                    <a:bodyPr/>
                    <a:lstStyle/>
                    <a:p>
                      <a:pPr algn="ctr"/>
                      <a:r>
                        <a:rPr lang="en-US" dirty="0" smtClean="0"/>
                        <a:t>Description</a:t>
                      </a:r>
                      <a:endParaRPr lang="en-US" dirty="0"/>
                    </a:p>
                  </a:txBody>
                  <a:tcPr anchor="ctr"/>
                </a:tc>
                <a:extLst>
                  <a:ext uri="{0D108BD9-81ED-4DB2-BD59-A6C34878D82A}">
                    <a16:rowId xmlns:a16="http://schemas.microsoft.com/office/drawing/2014/main" xmlns="" val="1328575063"/>
                  </a:ext>
                </a:extLst>
              </a:tr>
              <a:tr h="295925">
                <a:tc>
                  <a:txBody>
                    <a:bodyPr/>
                    <a:lstStyle/>
                    <a:p>
                      <a:endParaRPr lang="en-US" dirty="0"/>
                    </a:p>
                  </a:txBody>
                  <a:tcPr anchor="ctr"/>
                </a:tc>
                <a:tc>
                  <a:txBody>
                    <a:bodyPr/>
                    <a:lstStyle/>
                    <a:p>
                      <a:endParaRPr lang="en-US" dirty="0"/>
                    </a:p>
                  </a:txBody>
                  <a:tcPr anchor="ctr"/>
                </a:tc>
                <a:tc>
                  <a:txBody>
                    <a:bodyPr/>
                    <a:lstStyle/>
                    <a:p>
                      <a:endParaRPr lang="en-US" dirty="0"/>
                    </a:p>
                  </a:txBody>
                  <a:tcPr anchor="ctr"/>
                </a:tc>
                <a:extLst>
                  <a:ext uri="{0D108BD9-81ED-4DB2-BD59-A6C34878D82A}">
                    <a16:rowId xmlns:a16="http://schemas.microsoft.com/office/drawing/2014/main" xmlns="" val="1812799749"/>
                  </a:ext>
                </a:extLst>
              </a:tr>
              <a:tr h="365536">
                <a:tc>
                  <a:txBody>
                    <a:bodyPr/>
                    <a:lstStyle/>
                    <a:p>
                      <a:r>
                        <a:rPr lang="en-US"/>
                        <a:t>Reception / Front Desk</a:t>
                      </a:r>
                    </a:p>
                  </a:txBody>
                  <a:tcPr anchor="ctr"/>
                </a:tc>
                <a:tc>
                  <a:txBody>
                    <a:bodyPr/>
                    <a:lstStyle/>
                    <a:p>
                      <a:r>
                        <a:rPr lang="en-US"/>
                        <a:t>Patient Registration</a:t>
                      </a:r>
                    </a:p>
                  </a:txBody>
                  <a:tcPr anchor="ctr"/>
                </a:tc>
                <a:tc>
                  <a:txBody>
                    <a:bodyPr/>
                    <a:lstStyle/>
                    <a:p>
                      <a:r>
                        <a:rPr lang="en-US" dirty="0"/>
                        <a:t>Register new patients and maintain accurate records.</a:t>
                      </a:r>
                    </a:p>
                  </a:txBody>
                  <a:tcPr anchor="ctr"/>
                </a:tc>
              </a:tr>
              <a:tr h="365536">
                <a:tc>
                  <a:txBody>
                    <a:bodyPr/>
                    <a:lstStyle/>
                    <a:p>
                      <a:r>
                        <a:rPr lang="en-US"/>
                        <a:t>Reception / Front Desk</a:t>
                      </a:r>
                    </a:p>
                  </a:txBody>
                  <a:tcPr anchor="ctr"/>
                </a:tc>
                <a:tc>
                  <a:txBody>
                    <a:bodyPr/>
                    <a:lstStyle/>
                    <a:p>
                      <a:r>
                        <a:rPr lang="en-US"/>
                        <a:t>Appointment Scheduling</a:t>
                      </a:r>
                    </a:p>
                  </a:txBody>
                  <a:tcPr anchor="ctr"/>
                </a:tc>
                <a:tc>
                  <a:txBody>
                    <a:bodyPr/>
                    <a:lstStyle/>
                    <a:p>
                      <a:r>
                        <a:rPr lang="en-US"/>
                        <a:t>Schedule patient appointments and avoid double-booking.</a:t>
                      </a:r>
                    </a:p>
                  </a:txBody>
                  <a:tcPr anchor="ctr"/>
                </a:tc>
              </a:tr>
              <a:tr h="365536">
                <a:tc>
                  <a:txBody>
                    <a:bodyPr/>
                    <a:lstStyle/>
                    <a:p>
                      <a:r>
                        <a:rPr lang="en-US"/>
                        <a:t>Reception / Front Desk</a:t>
                      </a:r>
                    </a:p>
                  </a:txBody>
                  <a:tcPr anchor="ctr"/>
                </a:tc>
                <a:tc>
                  <a:txBody>
                    <a:bodyPr/>
                    <a:lstStyle/>
                    <a:p>
                      <a:r>
                        <a:rPr lang="en-US"/>
                        <a:t>Patient Check-In</a:t>
                      </a:r>
                    </a:p>
                  </a:txBody>
                  <a:tcPr anchor="ctr"/>
                </a:tc>
                <a:tc>
                  <a:txBody>
                    <a:bodyPr/>
                    <a:lstStyle/>
                    <a:p>
                      <a:r>
                        <a:rPr lang="en-US"/>
                        <a:t>Manage check-in process and reduce waiting time.</a:t>
                      </a:r>
                    </a:p>
                  </a:txBody>
                  <a:tcPr anchor="ctr"/>
                </a:tc>
                <a:extLst>
                  <a:ext uri="{0D108BD9-81ED-4DB2-BD59-A6C34878D82A}">
                    <a16:rowId xmlns:a16="http://schemas.microsoft.com/office/drawing/2014/main" xmlns="" val="3156613377"/>
                  </a:ext>
                </a:extLst>
              </a:tr>
              <a:tr h="365536">
                <a:tc>
                  <a:txBody>
                    <a:bodyPr/>
                    <a:lstStyle/>
                    <a:p>
                      <a:r>
                        <a:rPr lang="en-US"/>
                        <a:t>Doctors / Medical Staff</a:t>
                      </a:r>
                    </a:p>
                  </a:txBody>
                  <a:tcPr anchor="ctr"/>
                </a:tc>
                <a:tc>
                  <a:txBody>
                    <a:bodyPr/>
                    <a:lstStyle/>
                    <a:p>
                      <a:r>
                        <a:rPr lang="en-US"/>
                        <a:t>Consultations &amp; Diagnosis</a:t>
                      </a:r>
                    </a:p>
                  </a:txBody>
                  <a:tcPr anchor="ctr"/>
                </a:tc>
                <a:tc>
                  <a:txBody>
                    <a:bodyPr/>
                    <a:lstStyle/>
                    <a:p>
                      <a:r>
                        <a:rPr lang="en-US"/>
                        <a:t>Provide medical consultations and diagnose conditions.</a:t>
                      </a:r>
                    </a:p>
                  </a:txBody>
                  <a:tcPr anchor="ctr"/>
                </a:tc>
                <a:extLst>
                  <a:ext uri="{0D108BD9-81ED-4DB2-BD59-A6C34878D82A}">
                    <a16:rowId xmlns:a16="http://schemas.microsoft.com/office/drawing/2014/main" xmlns="" val="3694172560"/>
                  </a:ext>
                </a:extLst>
              </a:tr>
              <a:tr h="365536">
                <a:tc>
                  <a:txBody>
                    <a:bodyPr/>
                    <a:lstStyle/>
                    <a:p>
                      <a:r>
                        <a:rPr lang="en-US"/>
                        <a:t>Doctors / Medical Staff</a:t>
                      </a:r>
                    </a:p>
                  </a:txBody>
                  <a:tcPr anchor="ctr"/>
                </a:tc>
                <a:tc>
                  <a:txBody>
                    <a:bodyPr/>
                    <a:lstStyle/>
                    <a:p>
                      <a:r>
                        <a:rPr lang="en-US"/>
                        <a:t>Treatment &amp; Follow-Up</a:t>
                      </a:r>
                    </a:p>
                  </a:txBody>
                  <a:tcPr anchor="ctr"/>
                </a:tc>
                <a:tc>
                  <a:txBody>
                    <a:bodyPr/>
                    <a:lstStyle/>
                    <a:p>
                      <a:r>
                        <a:rPr lang="en-US"/>
                        <a:t>Administer treatment and monitor patient progress.</a:t>
                      </a:r>
                    </a:p>
                  </a:txBody>
                  <a:tcPr anchor="ctr"/>
                </a:tc>
                <a:extLst>
                  <a:ext uri="{0D108BD9-81ED-4DB2-BD59-A6C34878D82A}">
                    <a16:rowId xmlns:a16="http://schemas.microsoft.com/office/drawing/2014/main" xmlns="" val="3962973257"/>
                  </a:ext>
                </a:extLst>
              </a:tr>
              <a:tr h="365536">
                <a:tc>
                  <a:txBody>
                    <a:bodyPr/>
                    <a:lstStyle/>
                    <a:p>
                      <a:r>
                        <a:rPr lang="en-US"/>
                        <a:t>Lab / Diagnostics</a:t>
                      </a:r>
                    </a:p>
                  </a:txBody>
                  <a:tcPr anchor="ctr"/>
                </a:tc>
                <a:tc>
                  <a:txBody>
                    <a:bodyPr/>
                    <a:lstStyle/>
                    <a:p>
                      <a:r>
                        <a:rPr lang="en-US"/>
                        <a:t>Conduct Tests</a:t>
                      </a:r>
                    </a:p>
                  </a:txBody>
                  <a:tcPr anchor="ctr"/>
                </a:tc>
                <a:tc>
                  <a:txBody>
                    <a:bodyPr/>
                    <a:lstStyle/>
                    <a:p>
                      <a:r>
                        <a:rPr lang="en-US"/>
                        <a:t>Perform lab and diagnostic tests accurately.</a:t>
                      </a:r>
                    </a:p>
                  </a:txBody>
                  <a:tcPr anchor="ctr"/>
                </a:tc>
                <a:extLst>
                  <a:ext uri="{0D108BD9-81ED-4DB2-BD59-A6C34878D82A}">
                    <a16:rowId xmlns:a16="http://schemas.microsoft.com/office/drawing/2014/main" xmlns="" val="3113875823"/>
                  </a:ext>
                </a:extLst>
              </a:tr>
              <a:tr h="365536">
                <a:tc>
                  <a:txBody>
                    <a:bodyPr/>
                    <a:lstStyle/>
                    <a:p>
                      <a:r>
                        <a:rPr lang="en-US"/>
                        <a:t>Lab / Diagnostics</a:t>
                      </a:r>
                    </a:p>
                  </a:txBody>
                  <a:tcPr anchor="ctr"/>
                </a:tc>
                <a:tc>
                  <a:txBody>
                    <a:bodyPr/>
                    <a:lstStyle/>
                    <a:p>
                      <a:r>
                        <a:rPr lang="en-US"/>
                        <a:t>Report Results</a:t>
                      </a:r>
                    </a:p>
                  </a:txBody>
                  <a:tcPr anchor="ctr"/>
                </a:tc>
                <a:tc>
                  <a:txBody>
                    <a:bodyPr/>
                    <a:lstStyle/>
                    <a:p>
                      <a:r>
                        <a:rPr lang="en-US"/>
                        <a:t>Update test results promptly to patient and system.</a:t>
                      </a:r>
                    </a:p>
                  </a:txBody>
                  <a:tcPr anchor="ctr"/>
                </a:tc>
                <a:extLst>
                  <a:ext uri="{0D108BD9-81ED-4DB2-BD59-A6C34878D82A}">
                    <a16:rowId xmlns:a16="http://schemas.microsoft.com/office/drawing/2014/main" xmlns="" val="3939097839"/>
                  </a:ext>
                </a:extLst>
              </a:tr>
              <a:tr h="365536">
                <a:tc>
                  <a:txBody>
                    <a:bodyPr/>
                    <a:lstStyle/>
                    <a:p>
                      <a:r>
                        <a:rPr lang="en-US"/>
                        <a:t>Administration / Management</a:t>
                      </a:r>
                    </a:p>
                  </a:txBody>
                  <a:tcPr anchor="ctr"/>
                </a:tc>
                <a:tc>
                  <a:txBody>
                    <a:bodyPr/>
                    <a:lstStyle/>
                    <a:p>
                      <a:r>
                        <a:rPr lang="en-US"/>
                        <a:t>Monitor KPIs</a:t>
                      </a:r>
                    </a:p>
                  </a:txBody>
                  <a:tcPr anchor="ctr"/>
                </a:tc>
                <a:tc>
                  <a:txBody>
                    <a:bodyPr/>
                    <a:lstStyle/>
                    <a:p>
                      <a:r>
                        <a:rPr lang="en-US"/>
                        <a:t>Track hospital operational metrics and efficiency.</a:t>
                      </a:r>
                    </a:p>
                  </a:txBody>
                  <a:tcPr anchor="ctr"/>
                </a:tc>
                <a:extLst>
                  <a:ext uri="{0D108BD9-81ED-4DB2-BD59-A6C34878D82A}">
                    <a16:rowId xmlns:a16="http://schemas.microsoft.com/office/drawing/2014/main" xmlns="" val="3683832105"/>
                  </a:ext>
                </a:extLst>
              </a:tr>
              <a:tr h="365536">
                <a:tc>
                  <a:txBody>
                    <a:bodyPr/>
                    <a:lstStyle/>
                    <a:p>
                      <a:r>
                        <a:rPr lang="en-US"/>
                        <a:t>Administration / Management</a:t>
                      </a:r>
                    </a:p>
                  </a:txBody>
                  <a:tcPr anchor="ctr"/>
                </a:tc>
                <a:tc>
                  <a:txBody>
                    <a:bodyPr/>
                    <a:lstStyle/>
                    <a:p>
                      <a:r>
                        <a:rPr lang="en-US"/>
                        <a:t>Allocate Resources</a:t>
                      </a:r>
                    </a:p>
                  </a:txBody>
                  <a:tcPr anchor="ctr"/>
                </a:tc>
                <a:tc>
                  <a:txBody>
                    <a:bodyPr/>
                    <a:lstStyle/>
                    <a:p>
                      <a:r>
                        <a:rPr lang="en-US"/>
                        <a:t>Manage staff, beds, and equipment allocation.</a:t>
                      </a:r>
                    </a:p>
                  </a:txBody>
                  <a:tcPr anchor="ctr"/>
                </a:tc>
                <a:extLst>
                  <a:ext uri="{0D108BD9-81ED-4DB2-BD59-A6C34878D82A}">
                    <a16:rowId xmlns:a16="http://schemas.microsoft.com/office/drawing/2014/main" xmlns="" val="4043660414"/>
                  </a:ext>
                </a:extLst>
              </a:tr>
              <a:tr h="365536">
                <a:tc>
                  <a:txBody>
                    <a:bodyPr/>
                    <a:lstStyle/>
                    <a:p>
                      <a:r>
                        <a:rPr lang="en-US"/>
                        <a:t>IT / Support Team</a:t>
                      </a:r>
                    </a:p>
                  </a:txBody>
                  <a:tcPr anchor="ctr"/>
                </a:tc>
                <a:tc>
                  <a:txBody>
                    <a:bodyPr/>
                    <a:lstStyle/>
                    <a:p>
                      <a:r>
                        <a:rPr lang="en-US"/>
                        <a:t>Maintain Digital Systems</a:t>
                      </a:r>
                    </a:p>
                  </a:txBody>
                  <a:tcPr anchor="ctr"/>
                </a:tc>
                <a:tc>
                  <a:txBody>
                    <a:bodyPr/>
                    <a:lstStyle/>
                    <a:p>
                      <a:r>
                        <a:rPr lang="en-US"/>
                        <a:t>Ensure smooth functioning of dashboards and automated alerts.</a:t>
                      </a:r>
                    </a:p>
                  </a:txBody>
                  <a:tcPr anchor="ctr"/>
                </a:tc>
                <a:extLst>
                  <a:ext uri="{0D108BD9-81ED-4DB2-BD59-A6C34878D82A}">
                    <a16:rowId xmlns:a16="http://schemas.microsoft.com/office/drawing/2014/main" xmlns="" val="4233258645"/>
                  </a:ext>
                </a:extLst>
              </a:tr>
              <a:tr h="522194">
                <a:tc>
                  <a:txBody>
                    <a:bodyPr/>
                    <a:lstStyle/>
                    <a:p>
                      <a:r>
                        <a:rPr lang="en-US"/>
                        <a:t>IT / Support Team</a:t>
                      </a:r>
                    </a:p>
                  </a:txBody>
                  <a:tcPr anchor="ctr"/>
                </a:tc>
                <a:tc>
                  <a:txBody>
                    <a:bodyPr/>
                    <a:lstStyle/>
                    <a:p>
                      <a:r>
                        <a:rPr lang="en-US"/>
                        <a:t>Support Automated Processes</a:t>
                      </a:r>
                    </a:p>
                  </a:txBody>
                  <a:tcPr anchor="ctr"/>
                </a:tc>
                <a:tc>
                  <a:txBody>
                    <a:bodyPr/>
                    <a:lstStyle/>
                    <a:p>
                      <a:r>
                        <a:rPr lang="en-US" dirty="0"/>
                        <a:t>Provide technical support for digital scheduling, check-in, and reporting systems.</a:t>
                      </a:r>
                    </a:p>
                  </a:txBody>
                  <a:tcPr anchor="ctr"/>
                </a:tc>
                <a:extLst>
                  <a:ext uri="{0D108BD9-81ED-4DB2-BD59-A6C34878D82A}">
                    <a16:rowId xmlns:a16="http://schemas.microsoft.com/office/drawing/2014/main" xmlns="" val="2732406930"/>
                  </a:ext>
                </a:extLst>
              </a:tr>
            </a:tbl>
          </a:graphicData>
        </a:graphic>
      </p:graphicFrame>
    </p:spTree>
    <p:extLst>
      <p:ext uri="{BB962C8B-B14F-4D97-AF65-F5344CB8AC3E}">
        <p14:creationId xmlns:p14="http://schemas.microsoft.com/office/powerpoint/2010/main" val="278388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46E854-83A5-B8DF-CC92-5FE462FACB0E}"/>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xmlns="" id="{65801F8B-8581-B29E-EAC5-344425FA13BC}"/>
              </a:ext>
            </a:extLst>
          </p:cNvPr>
          <p:cNvSpPr>
            <a:spLocks noGrp="1"/>
          </p:cNvSpPr>
          <p:nvPr>
            <p:ph idx="1"/>
          </p:nvPr>
        </p:nvSpPr>
        <p:spPr>
          <a:xfrm>
            <a:off x="838200" y="1203433"/>
            <a:ext cx="10515600" cy="4831639"/>
          </a:xfrm>
        </p:spPr>
        <p:txBody>
          <a:bodyPr>
            <a:normAutofit/>
          </a:bodyPr>
          <a:lstStyle/>
          <a:p>
            <a:pPr marL="0" indent="0">
              <a:buNone/>
            </a:pPr>
            <a:r>
              <a:rPr lang="en-US" sz="2000" b="1" dirty="0"/>
              <a:t>Trends using a Pivot Table:</a:t>
            </a:r>
          </a:p>
          <a:p>
            <a:pPr marL="0" indent="0">
              <a:buNone/>
            </a:pPr>
            <a:endParaRPr lang="en-US" sz="2000" dirty="0"/>
          </a:p>
        </p:txBody>
      </p:sp>
      <p:sp>
        <p:nvSpPr>
          <p:cNvPr id="4" name="Rectangle 1"/>
          <p:cNvSpPr>
            <a:spLocks noChangeArrowheads="1"/>
          </p:cNvSpPr>
          <p:nvPr/>
        </p:nvSpPr>
        <p:spPr bwMode="auto">
          <a:xfrm>
            <a:off x="942922" y="2120680"/>
            <a:ext cx="1030615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3" eaLnBrk="0" fontAlgn="base" hangingPunct="0">
              <a:spcBef>
                <a:spcPct val="0"/>
              </a:spcBef>
              <a:spcAft>
                <a:spcPct val="0"/>
              </a:spcAft>
              <a:buFontTx/>
              <a:buChar char="•"/>
            </a:pPr>
            <a:r>
              <a:rPr kumimoji="0" lang="en-US" b="0" i="0" u="none" strike="noStrike" cap="none" normalizeH="0" baseline="0" dirty="0" smtClean="0">
                <a:ln>
                  <a:noFill/>
                </a:ln>
                <a:solidFill>
                  <a:schemeClr val="tx1"/>
                </a:solidFill>
                <a:effectLst/>
                <a:latin typeface="Arial" panose="020B0604020202020204" pitchFamily="34" charset="0"/>
              </a:rPr>
              <a:t>Analyze patient flow, resource usage, and staff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Organize data with </a:t>
            </a:r>
            <a:r>
              <a:rPr kumimoji="0" lang="en-US" sz="1800" b="1" i="0" u="none" strike="noStrike" cap="none" normalizeH="0" baseline="0" dirty="0" smtClean="0">
                <a:ln>
                  <a:noFill/>
                </a:ln>
                <a:solidFill>
                  <a:schemeClr val="tx1"/>
                </a:solidFill>
                <a:effectLst/>
                <a:latin typeface="Arial" panose="020B0604020202020204" pitchFamily="34" charset="0"/>
              </a:rPr>
              <a:t>Rows</a:t>
            </a:r>
            <a:r>
              <a:rPr kumimoji="0" lang="en-US" sz="1800" b="0" i="0" u="none" strike="noStrike" cap="none" normalizeH="0" baseline="0" dirty="0" smtClean="0">
                <a:ln>
                  <a:noFill/>
                </a:ln>
                <a:solidFill>
                  <a:schemeClr val="tx1"/>
                </a:solidFill>
                <a:effectLst/>
                <a:latin typeface="Arial" panose="020B0604020202020204" pitchFamily="34" charset="0"/>
              </a:rPr>
              <a:t> (Departments/Patient Types) and </a:t>
            </a:r>
            <a:r>
              <a:rPr kumimoji="0" lang="en-US" sz="1800" b="1" i="0" u="none" strike="noStrike" cap="none" normalizeH="0" baseline="0" dirty="0" smtClean="0">
                <a:ln>
                  <a:noFill/>
                </a:ln>
                <a:solidFill>
                  <a:schemeClr val="tx1"/>
                </a:solidFill>
                <a:effectLst/>
                <a:latin typeface="Arial" panose="020B0604020202020204" pitchFamily="34" charset="0"/>
              </a:rPr>
              <a:t>Columns</a:t>
            </a:r>
            <a:r>
              <a:rPr kumimoji="0" lang="en-US" sz="1800" b="0" i="0" u="none" strike="noStrike" cap="none" normalizeH="0" baseline="0" dirty="0" smtClean="0">
                <a:ln>
                  <a:noFill/>
                </a:ln>
                <a:solidFill>
                  <a:schemeClr val="tx1"/>
                </a:solidFill>
                <a:effectLst/>
                <a:latin typeface="Arial" panose="020B0604020202020204" pitchFamily="34" charset="0"/>
              </a:rPr>
              <a:t> (Time: days/weeks/months).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Use </a:t>
            </a:r>
            <a:r>
              <a:rPr kumimoji="0" lang="en-US" sz="1800" b="1" i="0" u="none" strike="noStrike" cap="none" normalizeH="0" baseline="0" dirty="0" smtClean="0">
                <a:ln>
                  <a:noFill/>
                </a:ln>
                <a:solidFill>
                  <a:schemeClr val="tx1"/>
                </a:solidFill>
                <a:effectLst/>
                <a:latin typeface="Arial" panose="020B0604020202020204" pitchFamily="34" charset="0"/>
              </a:rPr>
              <a:t>Values</a:t>
            </a:r>
            <a:r>
              <a:rPr kumimoji="0" lang="en-US" sz="1800" b="0" i="0" u="none" strike="noStrike" cap="none" normalizeH="0" baseline="0" dirty="0" smtClean="0">
                <a:ln>
                  <a:noFill/>
                </a:ln>
                <a:solidFill>
                  <a:schemeClr val="tx1"/>
                </a:solidFill>
                <a:effectLst/>
                <a:latin typeface="Arial" panose="020B0604020202020204" pitchFamily="34" charset="0"/>
              </a:rPr>
              <a:t> for metrics: patient count, waiting time, resource utilization.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Apply filters to focus on specific departments or time periods.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Identify patterns: peak hours, underutilized resources, bottlenecks.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Supports data-driven decisions for scheduling and resource allocation.</a:t>
            </a:r>
          </a:p>
        </p:txBody>
      </p:sp>
    </p:spTree>
    <p:extLst>
      <p:ext uri="{BB962C8B-B14F-4D97-AF65-F5344CB8AC3E}">
        <p14:creationId xmlns:p14="http://schemas.microsoft.com/office/powerpoint/2010/main" val="4263648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13B8DD-61E1-757A-4429-B01A52D1D840}"/>
              </a:ext>
            </a:extLst>
          </p:cNvPr>
          <p:cNvSpPr>
            <a:spLocks noGrp="1"/>
          </p:cNvSpPr>
          <p:nvPr>
            <p:ph type="title"/>
          </p:nvPr>
        </p:nvSpPr>
        <p:spPr/>
        <p:txBody>
          <a:bodyPr>
            <a:normAutofit/>
          </a:bodyPr>
          <a:lstStyle/>
          <a:p>
            <a:r>
              <a:rPr lang="en-US"/>
              <a:t>Table of Contents</a:t>
            </a:r>
          </a:p>
        </p:txBody>
      </p:sp>
      <p:sp>
        <p:nvSpPr>
          <p:cNvPr id="3" name="Content Placeholder 2">
            <a:extLst>
              <a:ext uri="{FF2B5EF4-FFF2-40B4-BE49-F238E27FC236}">
                <a16:creationId xmlns:a16="http://schemas.microsoft.com/office/drawing/2014/main" xmlns="" id="{79DC3C78-4448-4D1D-97E7-E642B12828B1}"/>
              </a:ext>
            </a:extLst>
          </p:cNvPr>
          <p:cNvSpPr>
            <a:spLocks noGrp="1"/>
          </p:cNvSpPr>
          <p:nvPr>
            <p:ph idx="1"/>
          </p:nvPr>
        </p:nvSpPr>
        <p:spPr>
          <a:xfrm>
            <a:off x="838200" y="1019500"/>
            <a:ext cx="10515600" cy="5426077"/>
          </a:xfrm>
        </p:spPr>
        <p:txBody>
          <a:bodyPr vert="horz" lIns="91440" tIns="45720" rIns="91440" bIns="45720" numCol="2" rtlCol="0" anchor="t">
            <a:noAutofit/>
          </a:bodyPr>
          <a:lstStyle/>
          <a:p>
            <a:pPr>
              <a:lnSpc>
                <a:spcPct val="140000"/>
              </a:lnSpc>
            </a:pPr>
            <a:r>
              <a:rPr lang="en-US" sz="1400" dirty="0"/>
              <a:t>Executive Summary</a:t>
            </a:r>
          </a:p>
          <a:p>
            <a:pPr>
              <a:lnSpc>
                <a:spcPct val="140000"/>
              </a:lnSpc>
            </a:pPr>
            <a:r>
              <a:rPr lang="en-US" sz="1400" dirty="0"/>
              <a:t>Introduction</a:t>
            </a:r>
          </a:p>
          <a:p>
            <a:pPr>
              <a:lnSpc>
                <a:spcPct val="140000"/>
              </a:lnSpc>
            </a:pPr>
            <a:r>
              <a:rPr lang="en-US" sz="1400" dirty="0"/>
              <a:t>Business Objectives</a:t>
            </a:r>
          </a:p>
          <a:p>
            <a:pPr marL="0" indent="0">
              <a:lnSpc>
                <a:spcPct val="140000"/>
              </a:lnSpc>
              <a:buNone/>
            </a:pPr>
            <a:r>
              <a:rPr lang="en-US" sz="1600" b="1" dirty="0"/>
              <a:t>Methodology</a:t>
            </a:r>
          </a:p>
          <a:p>
            <a:pPr>
              <a:lnSpc>
                <a:spcPct val="140000"/>
              </a:lnSpc>
            </a:pPr>
            <a:r>
              <a:rPr lang="en-US" sz="1400" dirty="0"/>
              <a:t>Requirements Gathering (BRD and RTM)</a:t>
            </a:r>
          </a:p>
          <a:p>
            <a:pPr>
              <a:lnSpc>
                <a:spcPct val="140000"/>
              </a:lnSpc>
            </a:pPr>
            <a:r>
              <a:rPr lang="en-US" sz="1400" dirty="0"/>
              <a:t>Stakeholder Analysis and Engagement Plan</a:t>
            </a:r>
          </a:p>
          <a:p>
            <a:pPr>
              <a:lnSpc>
                <a:spcPct val="140000"/>
              </a:lnSpc>
            </a:pPr>
            <a:r>
              <a:rPr lang="en-US" sz="1400" dirty="0"/>
              <a:t>Scope Management Plan</a:t>
            </a:r>
          </a:p>
          <a:p>
            <a:pPr>
              <a:lnSpc>
                <a:spcPct val="140000"/>
              </a:lnSpc>
            </a:pPr>
            <a:r>
              <a:rPr lang="en-US" sz="1400" dirty="0"/>
              <a:t>Data Analysis</a:t>
            </a:r>
          </a:p>
          <a:p>
            <a:pPr>
              <a:lnSpc>
                <a:spcPct val="140000"/>
              </a:lnSpc>
            </a:pPr>
            <a:r>
              <a:rPr lang="en-US" sz="1400" dirty="0"/>
              <a:t>Data Visualization</a:t>
            </a:r>
          </a:p>
          <a:p>
            <a:pPr>
              <a:lnSpc>
                <a:spcPct val="140000"/>
              </a:lnSpc>
            </a:pPr>
            <a:r>
              <a:rPr lang="en-US" sz="1400" dirty="0"/>
              <a:t>Process Mapping</a:t>
            </a:r>
          </a:p>
          <a:p>
            <a:pPr>
              <a:lnSpc>
                <a:spcPct val="140000"/>
              </a:lnSpc>
            </a:pPr>
            <a:r>
              <a:rPr lang="en-US" sz="1400" dirty="0"/>
              <a:t>Risk Assessment Plan</a:t>
            </a:r>
          </a:p>
          <a:p>
            <a:pPr>
              <a:lnSpc>
                <a:spcPct val="140000"/>
              </a:lnSpc>
            </a:pPr>
            <a:r>
              <a:rPr lang="en-US" sz="1400" dirty="0"/>
              <a:t>Risk Mitigation Plan</a:t>
            </a:r>
          </a:p>
          <a:p>
            <a:pPr marL="0" indent="0">
              <a:lnSpc>
                <a:spcPct val="140000"/>
              </a:lnSpc>
              <a:buNone/>
            </a:pPr>
            <a:r>
              <a:rPr lang="en-US" sz="1600" b="1" dirty="0"/>
              <a:t>Findings and Recommendations</a:t>
            </a:r>
          </a:p>
          <a:p>
            <a:pPr>
              <a:lnSpc>
                <a:spcPct val="140000"/>
              </a:lnSpc>
            </a:pPr>
            <a:r>
              <a:rPr lang="en-US" sz="1400" dirty="0"/>
              <a:t>Key Findings</a:t>
            </a:r>
          </a:p>
          <a:p>
            <a:pPr>
              <a:lnSpc>
                <a:spcPct val="140000"/>
              </a:lnSpc>
            </a:pPr>
            <a:r>
              <a:rPr lang="en-US" sz="1400" dirty="0"/>
              <a:t>Key Recommendations</a:t>
            </a:r>
          </a:p>
          <a:p>
            <a:pPr>
              <a:lnSpc>
                <a:spcPct val="140000"/>
              </a:lnSpc>
            </a:pPr>
            <a:r>
              <a:rPr lang="en-US" sz="1400" dirty="0"/>
              <a:t>Conclusion</a:t>
            </a:r>
          </a:p>
          <a:p>
            <a:pPr marL="0" indent="0">
              <a:lnSpc>
                <a:spcPct val="140000"/>
              </a:lnSpc>
              <a:buNone/>
            </a:pPr>
            <a:r>
              <a:rPr lang="en-US" sz="1600" b="1" dirty="0"/>
              <a:t>Appendix</a:t>
            </a:r>
          </a:p>
        </p:txBody>
      </p:sp>
    </p:spTree>
    <p:extLst>
      <p:ext uri="{BB962C8B-B14F-4D97-AF65-F5344CB8AC3E}">
        <p14:creationId xmlns:p14="http://schemas.microsoft.com/office/powerpoint/2010/main" val="4733962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725D90C7-116B-7C9A-53AB-4DD045CFED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631F420C-AD79-FEAE-F2F2-7C38C0FA9281}"/>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Analysis</a:t>
            </a:r>
            <a:endParaRPr lang="en-US" sz="2600"/>
          </a:p>
        </p:txBody>
      </p:sp>
      <p:sp>
        <p:nvSpPr>
          <p:cNvPr id="3" name="Content Placeholder 2">
            <a:extLst>
              <a:ext uri="{FF2B5EF4-FFF2-40B4-BE49-F238E27FC236}">
                <a16:creationId xmlns:a16="http://schemas.microsoft.com/office/drawing/2014/main" xmlns="" id="{3551278A-C640-13A4-CCA5-1BCDA5BB3EDF}"/>
              </a:ext>
            </a:extLst>
          </p:cNvPr>
          <p:cNvSpPr>
            <a:spLocks noGrp="1"/>
          </p:cNvSpPr>
          <p:nvPr>
            <p:ph idx="1"/>
          </p:nvPr>
        </p:nvSpPr>
        <p:spPr>
          <a:xfrm>
            <a:off x="869732" y="1203430"/>
            <a:ext cx="10515600" cy="4831639"/>
          </a:xfrm>
        </p:spPr>
        <p:txBody>
          <a:bodyPr>
            <a:normAutofit/>
          </a:bodyPr>
          <a:lstStyle/>
          <a:p>
            <a:pPr marL="0" indent="0">
              <a:buNone/>
            </a:pPr>
            <a:r>
              <a:rPr lang="en-US" sz="2000" b="1" dirty="0"/>
              <a:t>Trends analyzed from the Pivot Table:</a:t>
            </a:r>
          </a:p>
          <a:p>
            <a:pPr marL="0" indent="0">
              <a:buNone/>
            </a:pPr>
            <a:endParaRPr lang="en-US" sz="2000" dirty="0"/>
          </a:p>
        </p:txBody>
      </p:sp>
      <p:sp>
        <p:nvSpPr>
          <p:cNvPr id="4" name="Rectangle 1"/>
          <p:cNvSpPr>
            <a:spLocks noChangeArrowheads="1"/>
          </p:cNvSpPr>
          <p:nvPr/>
        </p:nvSpPr>
        <p:spPr bwMode="auto">
          <a:xfrm>
            <a:off x="846583" y="1864923"/>
            <a:ext cx="10173747"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Peak Patient Hours:</a:t>
            </a:r>
            <a:r>
              <a:rPr kumimoji="0" lang="en-US" sz="1800" b="0" i="0" u="none" strike="noStrike" cap="none" normalizeH="0" baseline="0" dirty="0" smtClean="0">
                <a:ln>
                  <a:noFill/>
                </a:ln>
                <a:solidFill>
                  <a:schemeClr val="tx1"/>
                </a:solidFill>
                <a:effectLst/>
                <a:latin typeface="Arial" panose="020B0604020202020204" pitchFamily="34" charset="0"/>
              </a:rPr>
              <a:t> Most patients visit between 10 AM – 2 PM.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Department Load:</a:t>
            </a:r>
            <a:r>
              <a:rPr kumimoji="0" lang="en-US" sz="1800" b="0" i="0" u="none" strike="noStrike" cap="none" normalizeH="0" baseline="0" dirty="0" smtClean="0">
                <a:ln>
                  <a:noFill/>
                </a:ln>
                <a:solidFill>
                  <a:schemeClr val="tx1"/>
                </a:solidFill>
                <a:effectLst/>
                <a:latin typeface="Arial" panose="020B0604020202020204" pitchFamily="34" charset="0"/>
              </a:rPr>
              <a:t> Outpatient and diagnostics departments have the highest traffic.</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Staff Utilization:</a:t>
            </a:r>
            <a:r>
              <a:rPr kumimoji="0" lang="en-US" sz="1800" b="0" i="0" u="none" strike="noStrike" cap="none" normalizeH="0" baseline="0" dirty="0" smtClean="0">
                <a:ln>
                  <a:noFill/>
                </a:ln>
                <a:solidFill>
                  <a:schemeClr val="tx1"/>
                </a:solidFill>
                <a:effectLst/>
                <a:latin typeface="Arial" panose="020B0604020202020204" pitchFamily="34" charset="0"/>
              </a:rPr>
              <a:t> Certain shifts are underutilized while others are overloaded.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Appointment Patterns:</a:t>
            </a:r>
            <a:r>
              <a:rPr kumimoji="0" lang="en-US" sz="1800" b="0" i="0" u="none" strike="noStrike" cap="none" normalizeH="0" baseline="0" dirty="0" smtClean="0">
                <a:ln>
                  <a:noFill/>
                </a:ln>
                <a:solidFill>
                  <a:schemeClr val="tx1"/>
                </a:solidFill>
                <a:effectLst/>
                <a:latin typeface="Arial" panose="020B0604020202020204" pitchFamily="34" charset="0"/>
              </a:rPr>
              <a:t> Mondays and Fridays see higher appointments than midweek.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Waiting Time Trends:</a:t>
            </a:r>
            <a:r>
              <a:rPr kumimoji="0" lang="en-US" sz="1800" b="0" i="0" u="none" strike="noStrike" cap="none" normalizeH="0" baseline="0" dirty="0" smtClean="0">
                <a:ln>
                  <a:noFill/>
                </a:ln>
                <a:solidFill>
                  <a:schemeClr val="tx1"/>
                </a:solidFill>
                <a:effectLst/>
                <a:latin typeface="Arial" panose="020B0604020202020204" pitchFamily="34" charset="0"/>
              </a:rPr>
              <a:t> Longer waiting times during peak periods; minimal delays during off-peak.</a:t>
            </a:r>
          </a:p>
          <a:p>
            <a:pPr lvl="3" eaLnBrk="0" fontAlgn="base" hangingPunct="0">
              <a:spcBef>
                <a:spcPct val="0"/>
              </a:spcBef>
              <a:spcAft>
                <a:spcPct val="0"/>
              </a:spcAft>
              <a:buFontTx/>
              <a:buChar char="•"/>
            </a:pPr>
            <a:r>
              <a:rPr kumimoji="0" lang="en-US" b="1" i="0" u="none" strike="noStrike" cap="none" normalizeH="0" baseline="0" dirty="0" smtClean="0">
                <a:ln>
                  <a:noFill/>
                </a:ln>
                <a:solidFill>
                  <a:schemeClr val="tx1"/>
                </a:solidFill>
                <a:effectLst/>
                <a:latin typeface="Arial" panose="020B0604020202020204" pitchFamily="34" charset="0"/>
              </a:rPr>
              <a:t>Resource Usage:</a:t>
            </a:r>
            <a:r>
              <a:rPr kumimoji="0" lang="en-US" b="0" i="0" u="none" strike="noStrike" cap="none" normalizeH="0" baseline="0" dirty="0" smtClean="0">
                <a:ln>
                  <a:noFill/>
                </a:ln>
                <a:solidFill>
                  <a:schemeClr val="tx1"/>
                </a:solidFill>
                <a:effectLst/>
                <a:latin typeface="Arial" panose="020B0604020202020204" pitchFamily="34" charset="0"/>
              </a:rPr>
              <a:t> Some medical equipment remains idle during off-peak hours.</a:t>
            </a:r>
          </a:p>
        </p:txBody>
      </p:sp>
    </p:spTree>
    <p:extLst>
      <p:ext uri="{BB962C8B-B14F-4D97-AF65-F5344CB8AC3E}">
        <p14:creationId xmlns:p14="http://schemas.microsoft.com/office/powerpoint/2010/main" val="40430514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DE6F401B-838D-F15D-3062-D1F41ED2C6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6B39AD6F-BA15-276B-E9E6-8E69AFE122D0}"/>
              </a:ext>
            </a:extLst>
          </p:cNvPr>
          <p:cNvSpPr>
            <a:spLocks noGrp="1"/>
          </p:cNvSpPr>
          <p:nvPr>
            <p:ph type="title"/>
          </p:nvPr>
        </p:nvSpPr>
        <p:spPr>
          <a:xfrm>
            <a:off x="743604" y="338082"/>
            <a:ext cx="10515600" cy="685909"/>
          </a:xfrm>
        </p:spPr>
        <p:txBody>
          <a:bodyPr>
            <a:normAutofit/>
          </a:bodyPr>
          <a:lstStyle/>
          <a:p>
            <a:r>
              <a:rPr lang="en-IN" sz="2600" kern="0" dirty="0">
                <a:effectLst/>
                <a:latin typeface="Arial" panose="020B0604020202020204" pitchFamily="34" charset="0"/>
                <a:ea typeface="Times New Roman" panose="02020603050405020304" pitchFamily="18" charset="0"/>
              </a:rPr>
              <a:t>Data Analysis</a:t>
            </a:r>
            <a:endParaRPr lang="en-US" sz="2600" dirty="0"/>
          </a:p>
        </p:txBody>
      </p:sp>
      <p:sp>
        <p:nvSpPr>
          <p:cNvPr id="3" name="Content Placeholder 2">
            <a:extLst>
              <a:ext uri="{FF2B5EF4-FFF2-40B4-BE49-F238E27FC236}">
                <a16:creationId xmlns:a16="http://schemas.microsoft.com/office/drawing/2014/main" xmlns="" id="{4D3C842F-B812-9929-46F9-BA9A89A3E780}"/>
              </a:ext>
            </a:extLst>
          </p:cNvPr>
          <p:cNvSpPr>
            <a:spLocks noGrp="1"/>
          </p:cNvSpPr>
          <p:nvPr>
            <p:ph idx="1"/>
          </p:nvPr>
        </p:nvSpPr>
        <p:spPr>
          <a:xfrm>
            <a:off x="853966" y="1203431"/>
            <a:ext cx="10515600" cy="4831639"/>
          </a:xfrm>
        </p:spPr>
        <p:txBody>
          <a:bodyPr>
            <a:normAutofit/>
          </a:bodyPr>
          <a:lstStyle/>
          <a:p>
            <a:pPr marL="0" indent="0">
              <a:buNone/>
            </a:pPr>
            <a:r>
              <a:rPr lang="en-US" sz="2000" b="1" dirty="0"/>
              <a:t>Key insights:</a:t>
            </a:r>
          </a:p>
          <a:p>
            <a:pPr marL="0" indent="0">
              <a:buNone/>
            </a:pPr>
            <a:endParaRPr lang="en-US" sz="2000" dirty="0"/>
          </a:p>
        </p:txBody>
      </p:sp>
      <p:sp>
        <p:nvSpPr>
          <p:cNvPr id="4" name="Rectangle 1"/>
          <p:cNvSpPr>
            <a:spLocks noChangeArrowheads="1"/>
          </p:cNvSpPr>
          <p:nvPr/>
        </p:nvSpPr>
        <p:spPr bwMode="auto">
          <a:xfrm>
            <a:off x="627412" y="2248001"/>
            <a:ext cx="10968708"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4" eaLnBrk="0" fontAlgn="base" hangingPunct="0">
              <a:spcBef>
                <a:spcPct val="0"/>
              </a:spcBef>
              <a:spcAft>
                <a:spcPct val="0"/>
              </a:spcAft>
              <a:buFontTx/>
              <a:buChar char="•"/>
            </a:pPr>
            <a:r>
              <a:rPr kumimoji="0" lang="en-US" b="1" i="0" u="none" strike="noStrike" cap="none" normalizeH="0" baseline="0" dirty="0" smtClean="0">
                <a:ln>
                  <a:noFill/>
                </a:ln>
                <a:solidFill>
                  <a:schemeClr val="tx1"/>
                </a:solidFill>
                <a:effectLst/>
                <a:latin typeface="Arial" panose="020B0604020202020204" pitchFamily="34" charset="0"/>
              </a:rPr>
              <a:t>Patient Flow:</a:t>
            </a:r>
            <a:r>
              <a:rPr kumimoji="0" lang="en-US" b="0" i="0" u="none" strike="noStrike" cap="none" normalizeH="0" baseline="0" dirty="0" smtClean="0">
                <a:ln>
                  <a:noFill/>
                </a:ln>
                <a:solidFill>
                  <a:schemeClr val="tx1"/>
                </a:solidFill>
                <a:effectLst/>
                <a:latin typeface="Arial" panose="020B0604020202020204" pitchFamily="34" charset="0"/>
              </a:rPr>
              <a:t> Peak hours cause long waiting times; off-peak periods are underutilized.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Resource Utilization:</a:t>
            </a:r>
            <a:r>
              <a:rPr kumimoji="0" lang="en-US" sz="1800" b="0" i="0" u="none" strike="noStrike" cap="none" normalizeH="0" baseline="0" dirty="0" smtClean="0">
                <a:ln>
                  <a:noFill/>
                </a:ln>
                <a:solidFill>
                  <a:schemeClr val="tx1"/>
                </a:solidFill>
                <a:effectLst/>
                <a:latin typeface="Arial" panose="020B0604020202020204" pitchFamily="34" charset="0"/>
              </a:rPr>
              <a:t> Some staff and equipment are overworked, others remain idle.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Appointment Scheduling:</a:t>
            </a:r>
            <a:r>
              <a:rPr kumimoji="0" lang="en-US" sz="1800" b="0" i="0" u="none" strike="noStrike" cap="none" normalizeH="0" baseline="0" dirty="0" smtClean="0">
                <a:ln>
                  <a:noFill/>
                </a:ln>
                <a:solidFill>
                  <a:schemeClr val="tx1"/>
                </a:solidFill>
                <a:effectLst/>
                <a:latin typeface="Arial" panose="020B0604020202020204" pitchFamily="34" charset="0"/>
              </a:rPr>
              <a:t> Manual scheduling leads to double-booking and inefficiencies.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Interdepartmental Communication:</a:t>
            </a:r>
            <a:r>
              <a:rPr kumimoji="0" lang="en-US" sz="1800" b="0" i="0" u="none" strike="noStrike" cap="none" normalizeH="0" baseline="0" dirty="0" smtClean="0">
                <a:ln>
                  <a:noFill/>
                </a:ln>
                <a:solidFill>
                  <a:schemeClr val="tx1"/>
                </a:solidFill>
                <a:effectLst/>
                <a:latin typeface="Arial" panose="020B0604020202020204" pitchFamily="34" charset="0"/>
              </a:rPr>
              <a:t> Lack of centralized information causes delays.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Workflow Bottlenecks:</a:t>
            </a:r>
            <a:r>
              <a:rPr kumimoji="0" lang="en-US" sz="1800" b="0" i="0" u="none" strike="noStrike" cap="none" normalizeH="0" baseline="0" dirty="0" smtClean="0">
                <a:ln>
                  <a:noFill/>
                </a:ln>
                <a:solidFill>
                  <a:schemeClr val="tx1"/>
                </a:solidFill>
                <a:effectLst/>
                <a:latin typeface="Arial" panose="020B0604020202020204" pitchFamily="34" charset="0"/>
              </a:rPr>
              <a:t> Redundant paperwork and slow handoffs affect patient experience.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Technology Impact:</a:t>
            </a:r>
            <a:r>
              <a:rPr kumimoji="0" lang="en-US" sz="1800" b="0" i="0" u="none" strike="noStrike" cap="none" normalizeH="0" baseline="0" dirty="0" smtClean="0">
                <a:ln>
                  <a:noFill/>
                </a:ln>
                <a:solidFill>
                  <a:schemeClr val="tx1"/>
                </a:solidFill>
                <a:effectLst/>
                <a:latin typeface="Arial" panose="020B0604020202020204" pitchFamily="34" charset="0"/>
              </a:rPr>
              <a:t> Automated systems and dashboards can significantly improve efficiency.</a:t>
            </a:r>
          </a:p>
        </p:txBody>
      </p:sp>
    </p:spTree>
    <p:extLst>
      <p:ext uri="{BB962C8B-B14F-4D97-AF65-F5344CB8AC3E}">
        <p14:creationId xmlns:p14="http://schemas.microsoft.com/office/powerpoint/2010/main" val="4131093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3C1666D3-E157-0E9C-E4CA-EF8DF05416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90156BB9-9A22-4305-AD27-A23B0DE535AA}"/>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xmlns="" id="{A7A655C8-FE40-F6A0-E9F6-72AB54865664}"/>
              </a:ext>
            </a:extLst>
          </p:cNvPr>
          <p:cNvSpPr>
            <a:spLocks noGrp="1"/>
          </p:cNvSpPr>
          <p:nvPr>
            <p:ph idx="1"/>
          </p:nvPr>
        </p:nvSpPr>
        <p:spPr>
          <a:xfrm>
            <a:off x="885498" y="1203433"/>
            <a:ext cx="10515600" cy="4831639"/>
          </a:xfrm>
        </p:spPr>
        <p:txBody>
          <a:bodyPr>
            <a:normAutofit/>
          </a:bodyPr>
          <a:lstStyle/>
          <a:p>
            <a:pPr marL="0" indent="0">
              <a:buNone/>
            </a:pPr>
            <a:r>
              <a:rPr lang="en-US" sz="2000" b="1" dirty="0">
                <a:cs typeface="+mn-cs"/>
              </a:rPr>
              <a:t>Average patient wait time using a horizontal bar chart:</a:t>
            </a:r>
          </a:p>
          <a:p>
            <a:pPr marL="0" indent="0">
              <a:buNone/>
            </a:pPr>
            <a:endParaRPr lang="en-US" sz="2000" dirty="0"/>
          </a:p>
        </p:txBody>
      </p:sp>
    </p:spTree>
    <p:extLst>
      <p:ext uri="{BB962C8B-B14F-4D97-AF65-F5344CB8AC3E}">
        <p14:creationId xmlns:p14="http://schemas.microsoft.com/office/powerpoint/2010/main" val="12709559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D9268844-19EC-5E5A-1E22-2E32AFEA70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37FB7F66-1974-A03E-BB79-A8346B325D76}"/>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xmlns="" id="{E1978684-1AD1-5504-766D-4807338651B4}"/>
              </a:ext>
            </a:extLst>
          </p:cNvPr>
          <p:cNvSpPr>
            <a:spLocks noGrp="1"/>
          </p:cNvSpPr>
          <p:nvPr>
            <p:ph idx="1"/>
          </p:nvPr>
        </p:nvSpPr>
        <p:spPr>
          <a:xfrm>
            <a:off x="838200" y="1203434"/>
            <a:ext cx="10515600" cy="4831639"/>
          </a:xfrm>
        </p:spPr>
        <p:txBody>
          <a:bodyPr>
            <a:normAutofit/>
          </a:bodyPr>
          <a:lstStyle/>
          <a:p>
            <a:pPr marL="0" indent="0">
              <a:buNone/>
            </a:pPr>
            <a:r>
              <a:rPr lang="en-US" sz="2000" b="1" dirty="0">
                <a:cs typeface="+mn-cs"/>
              </a:rPr>
              <a:t>Bar chart highlighting overused and underutilized resources: </a:t>
            </a:r>
          </a:p>
          <a:p>
            <a:endParaRPr lang="en-US" sz="2000" b="1" dirty="0">
              <a:cs typeface="+mn-cs"/>
            </a:endParaRPr>
          </a:p>
          <a:p>
            <a:pPr marL="0" indent="0">
              <a:buNone/>
            </a:pPr>
            <a:endParaRPr lang="en-US" sz="20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608881"/>
            <a:ext cx="6863423" cy="4213186"/>
          </a:xfrm>
          <a:prstGeom prst="rect">
            <a:avLst/>
          </a:prstGeom>
        </p:spPr>
      </p:pic>
    </p:spTree>
    <p:extLst>
      <p:ext uri="{BB962C8B-B14F-4D97-AF65-F5344CB8AC3E}">
        <p14:creationId xmlns:p14="http://schemas.microsoft.com/office/powerpoint/2010/main" val="582942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36FF9EE1-B67E-9FAF-250B-45CB99DB5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87F6C0C6-06CE-54C7-1E22-072AF05EC157}"/>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xmlns="" id="{BE3C2F04-1879-BB93-AE24-76309208E043}"/>
              </a:ext>
            </a:extLst>
          </p:cNvPr>
          <p:cNvSpPr>
            <a:spLocks noGrp="1"/>
          </p:cNvSpPr>
          <p:nvPr>
            <p:ph idx="1"/>
          </p:nvPr>
        </p:nvSpPr>
        <p:spPr>
          <a:xfrm>
            <a:off x="853966" y="1203433"/>
            <a:ext cx="10515600" cy="4831639"/>
          </a:xfrm>
        </p:spPr>
        <p:txBody>
          <a:bodyPr>
            <a:normAutofit/>
          </a:bodyPr>
          <a:lstStyle/>
          <a:p>
            <a:pPr marL="0" indent="0">
              <a:buNone/>
            </a:pPr>
            <a:r>
              <a:rPr lang="en-US" sz="2000" b="1" dirty="0">
                <a:cs typeface="+mn-cs"/>
              </a:rPr>
              <a:t>Patient feedback visualized using a Pie Chart: </a:t>
            </a:r>
          </a:p>
          <a:p>
            <a:pPr marL="0" indent="0">
              <a:buNone/>
            </a:pPr>
            <a:endParaRPr lang="en-US" sz="20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1782501"/>
            <a:ext cx="6858000" cy="4432014"/>
          </a:xfrm>
          <a:prstGeom prst="rect">
            <a:avLst/>
          </a:prstGeom>
        </p:spPr>
      </p:pic>
    </p:spTree>
    <p:extLst>
      <p:ext uri="{BB962C8B-B14F-4D97-AF65-F5344CB8AC3E}">
        <p14:creationId xmlns:p14="http://schemas.microsoft.com/office/powerpoint/2010/main" val="1565187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C392B0C6-A090-B3B4-751A-A4510348C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C5241853-84FB-AB83-B43C-92F17C2ABAAE}"/>
              </a:ext>
            </a:extLst>
          </p:cNvPr>
          <p:cNvSpPr>
            <a:spLocks noGrp="1"/>
          </p:cNvSpPr>
          <p:nvPr>
            <p:ph type="title"/>
          </p:nvPr>
        </p:nvSpPr>
        <p:spPr>
          <a:xfrm>
            <a:off x="743604" y="338082"/>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Data Visualization</a:t>
            </a:r>
            <a:endParaRPr lang="en-US" sz="2600"/>
          </a:p>
        </p:txBody>
      </p:sp>
      <p:sp>
        <p:nvSpPr>
          <p:cNvPr id="3" name="Content Placeholder 2">
            <a:extLst>
              <a:ext uri="{FF2B5EF4-FFF2-40B4-BE49-F238E27FC236}">
                <a16:creationId xmlns:a16="http://schemas.microsoft.com/office/drawing/2014/main" xmlns="" id="{1F61E0BF-B527-E6CD-151A-954465D77EAC}"/>
              </a:ext>
            </a:extLst>
          </p:cNvPr>
          <p:cNvSpPr>
            <a:spLocks noGrp="1"/>
          </p:cNvSpPr>
          <p:nvPr>
            <p:ph idx="1"/>
          </p:nvPr>
        </p:nvSpPr>
        <p:spPr>
          <a:xfrm>
            <a:off x="853966" y="1187667"/>
            <a:ext cx="10515600" cy="4831639"/>
          </a:xfrm>
        </p:spPr>
        <p:txBody>
          <a:bodyPr>
            <a:normAutofit/>
          </a:bodyPr>
          <a:lstStyle/>
          <a:p>
            <a:pPr marL="0" indent="0">
              <a:buNone/>
            </a:pPr>
            <a:r>
              <a:rPr lang="en-US" sz="2000" b="1" dirty="0">
                <a:cs typeface="+mn-cs"/>
              </a:rPr>
              <a:t>Heat Map showing the efficiency of departments: </a:t>
            </a:r>
          </a:p>
          <a:p>
            <a:pPr marL="0" indent="0">
              <a:buNone/>
            </a:pPr>
            <a:endParaRPr lang="en-US" sz="20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1397" y="1789049"/>
            <a:ext cx="7050429" cy="4230257"/>
          </a:xfrm>
          <a:prstGeom prst="rect">
            <a:avLst/>
          </a:prstGeom>
        </p:spPr>
      </p:pic>
    </p:spTree>
    <p:extLst>
      <p:ext uri="{BB962C8B-B14F-4D97-AF65-F5344CB8AC3E}">
        <p14:creationId xmlns:p14="http://schemas.microsoft.com/office/powerpoint/2010/main" val="10965161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29C24757-A7B8-FFF0-CB73-F2AFB0B2BC8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12E68D83-4F81-7905-FD52-F2E8A060B768}"/>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xmlns="" id="{7375DC42-3346-B0A5-4D38-7569C07ED0FD}"/>
              </a:ext>
            </a:extLst>
          </p:cNvPr>
          <p:cNvSpPr>
            <a:spLocks noGrp="1"/>
          </p:cNvSpPr>
          <p:nvPr>
            <p:ph idx="1"/>
          </p:nvPr>
        </p:nvSpPr>
        <p:spPr>
          <a:xfrm>
            <a:off x="853966" y="1203432"/>
            <a:ext cx="10515600" cy="445600"/>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identified in the risk register:</a:t>
            </a:r>
          </a:p>
          <a:p>
            <a:pPr marL="0" indent="0">
              <a:buNone/>
            </a:pPr>
            <a:endParaRPr lang="en-US" sz="2000" b="1" dirty="0"/>
          </a:p>
        </p:txBody>
      </p:sp>
      <p:graphicFrame>
        <p:nvGraphicFramePr>
          <p:cNvPr id="5" name="Table 4">
            <a:extLst>
              <a:ext uri="{FF2B5EF4-FFF2-40B4-BE49-F238E27FC236}">
                <a16:creationId xmlns:a16="http://schemas.microsoft.com/office/drawing/2014/main" xmlns="" id="{4BC0807B-22C6-3533-DE02-CFD7F038FF9E}"/>
              </a:ext>
            </a:extLst>
          </p:cNvPr>
          <p:cNvGraphicFramePr>
            <a:graphicFrameLocks noGrp="1"/>
          </p:cNvGraphicFramePr>
          <p:nvPr>
            <p:extLst>
              <p:ext uri="{D42A27DB-BD31-4B8C-83A1-F6EECF244321}">
                <p14:modId xmlns:p14="http://schemas.microsoft.com/office/powerpoint/2010/main" val="3866499958"/>
              </p:ext>
            </p:extLst>
          </p:nvPr>
        </p:nvGraphicFramePr>
        <p:xfrm>
          <a:off x="313558" y="1649032"/>
          <a:ext cx="11557875" cy="19019520"/>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xmlns="" val="1201629085"/>
                    </a:ext>
                  </a:extLst>
                </a:gridCol>
                <a:gridCol w="3200400">
                  <a:extLst>
                    <a:ext uri="{9D8B030D-6E8A-4147-A177-3AD203B41FA5}">
                      <a16:colId xmlns:a16="http://schemas.microsoft.com/office/drawing/2014/main" xmlns="" val="1977873177"/>
                    </a:ext>
                  </a:extLst>
                </a:gridCol>
                <a:gridCol w="1040524">
                  <a:extLst>
                    <a:ext uri="{9D8B030D-6E8A-4147-A177-3AD203B41FA5}">
                      <a16:colId xmlns:a16="http://schemas.microsoft.com/office/drawing/2014/main" xmlns="" val="188955537"/>
                    </a:ext>
                  </a:extLst>
                </a:gridCol>
                <a:gridCol w="1182414">
                  <a:extLst>
                    <a:ext uri="{9D8B030D-6E8A-4147-A177-3AD203B41FA5}">
                      <a16:colId xmlns:a16="http://schemas.microsoft.com/office/drawing/2014/main" xmlns="" val="21824744"/>
                    </a:ext>
                  </a:extLst>
                </a:gridCol>
                <a:gridCol w="914400">
                  <a:extLst>
                    <a:ext uri="{9D8B030D-6E8A-4147-A177-3AD203B41FA5}">
                      <a16:colId xmlns:a16="http://schemas.microsoft.com/office/drawing/2014/main" xmlns="" val="987933653"/>
                    </a:ext>
                  </a:extLst>
                </a:gridCol>
                <a:gridCol w="1103586">
                  <a:extLst>
                    <a:ext uri="{9D8B030D-6E8A-4147-A177-3AD203B41FA5}">
                      <a16:colId xmlns:a16="http://schemas.microsoft.com/office/drawing/2014/main" xmlns="" val="2623534799"/>
                    </a:ext>
                  </a:extLst>
                </a:gridCol>
                <a:gridCol w="3484178">
                  <a:extLst>
                    <a:ext uri="{9D8B030D-6E8A-4147-A177-3AD203B41FA5}">
                      <a16:colId xmlns:a16="http://schemas.microsoft.com/office/drawing/2014/main" xmlns="" val="929166039"/>
                    </a:ext>
                  </a:extLst>
                </a:gridCol>
              </a:tblGrid>
              <a:tr h="705251">
                <a:tc>
                  <a:txBody>
                    <a:bodyPr/>
                    <a:lstStyle/>
                    <a:p>
                      <a:r>
                        <a:rPr lang="en-US" b="1" dirty="0"/>
                        <a:t>Risk Description</a:t>
                      </a:r>
                      <a:endParaRPr lang="en-US" dirty="0"/>
                    </a:p>
                  </a:txBody>
                  <a:tcPr anchor="ctr"/>
                </a:tc>
                <a:tc>
                  <a:txBody>
                    <a:bodyPr/>
                    <a:lstStyle/>
                    <a:p>
                      <a:r>
                        <a:rPr lang="en-US" b="1"/>
                        <a:t>Category</a:t>
                      </a:r>
                      <a:endParaRPr lang="en-US"/>
                    </a:p>
                  </a:txBody>
                  <a:tcPr anchor="ctr"/>
                </a:tc>
                <a:tc>
                  <a:txBody>
                    <a:bodyPr/>
                    <a:lstStyle/>
                    <a:p>
                      <a:r>
                        <a:rPr lang="en-US" b="1"/>
                        <a:t>Mitigation Strategy</a:t>
                      </a:r>
                      <a:endParaRPr lang="en-US"/>
                    </a:p>
                  </a:txBody>
                  <a:tcPr anchor="ctr"/>
                </a:tc>
                <a:tc>
                  <a:txBody>
                    <a:bodyPr/>
                    <a:lstStyle/>
                    <a:p>
                      <a:pPr algn="ctr"/>
                      <a:r>
                        <a:rPr lang="en-US" sz="1600" dirty="0"/>
                        <a:t>Likelihood</a:t>
                      </a:r>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xmlns="" val="1309428800"/>
                  </a:ext>
                </a:extLst>
              </a:tr>
              <a:tr h="705251">
                <a:tc>
                  <a:txBody>
                    <a:bodyPr/>
                    <a:lstStyle/>
                    <a:p>
                      <a:r>
                        <a:rPr lang="en-US"/>
                        <a:t>Data Inaccuracy</a:t>
                      </a:r>
                    </a:p>
                  </a:txBody>
                  <a:tcPr anchor="ctr"/>
                </a:tc>
                <a:tc>
                  <a:txBody>
                    <a:bodyPr/>
                    <a:lstStyle/>
                    <a:p>
                      <a:r>
                        <a:rPr lang="en-US"/>
                        <a:t>Operational / High</a:t>
                      </a:r>
                    </a:p>
                  </a:txBody>
                  <a:tcPr anchor="ctr"/>
                </a:tc>
                <a:tc>
                  <a:txBody>
                    <a:bodyPr/>
                    <a:lstStyle/>
                    <a:p>
                      <a:r>
                        <a:rPr lang="en-US"/>
                        <a:t>Regular data validation, maintain backup datasets.</a:t>
                      </a:r>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tr>
              <a:tr h="705251">
                <a:tc>
                  <a:txBody>
                    <a:bodyPr/>
                    <a:lstStyle/>
                    <a:p>
                      <a:r>
                        <a:rPr lang="en-US"/>
                        <a:t>Staff Unavailability</a:t>
                      </a:r>
                    </a:p>
                  </a:txBody>
                  <a:tcPr anchor="ctr"/>
                </a:tc>
                <a:tc>
                  <a:txBody>
                    <a:bodyPr/>
                    <a:lstStyle/>
                    <a:p>
                      <a:r>
                        <a:rPr lang="en-US"/>
                        <a:t>Human Resource / High</a:t>
                      </a:r>
                    </a:p>
                  </a:txBody>
                  <a:tcPr anchor="ctr"/>
                </a:tc>
                <a:tc>
                  <a:txBody>
                    <a:bodyPr/>
                    <a:lstStyle/>
                    <a:p>
                      <a:r>
                        <a:rPr lang="en-US"/>
                        <a:t>Cross-train staff, schedule backup personnel.</a:t>
                      </a:r>
                    </a:p>
                  </a:txBody>
                  <a:tcPr anchor="ct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xmlns="" val="2630983579"/>
                  </a:ext>
                </a:extLst>
              </a:tr>
              <a:tr h="705251">
                <a:tc>
                  <a:txBody>
                    <a:bodyPr/>
                    <a:lstStyle/>
                    <a:p>
                      <a:r>
                        <a:rPr lang="en-US"/>
                        <a:t>Technology Downtime</a:t>
                      </a:r>
                    </a:p>
                  </a:txBody>
                  <a:tcPr anchor="ctr"/>
                </a:tc>
                <a:tc>
                  <a:txBody>
                    <a:bodyPr/>
                    <a:lstStyle/>
                    <a:p>
                      <a:r>
                        <a:rPr lang="en-US"/>
                        <a:t>Technical / Medium</a:t>
                      </a:r>
                    </a:p>
                  </a:txBody>
                  <a:tcPr anchor="ctr"/>
                </a:tc>
                <a:tc>
                  <a:txBody>
                    <a:bodyPr/>
                    <a:lstStyle/>
                    <a:p>
                      <a:r>
                        <a:rPr lang="en-US"/>
                        <a:t>Backup systems, regular maintenance during off-peak hours.</a:t>
                      </a:r>
                    </a:p>
                  </a:txBody>
                  <a:tcPr anchor="ctr"/>
                </a:tc>
                <a:tc>
                  <a:txBody>
                    <a:bodyPr/>
                    <a:lstStyle/>
                    <a:p>
                      <a:endParaRPr lang="en-US" sz="1400" dirty="0"/>
                    </a:p>
                  </a:txBody>
                  <a:tcP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xmlns="" val="225908096"/>
                  </a:ext>
                </a:extLst>
              </a:tr>
              <a:tr h="705251">
                <a:tc>
                  <a:txBody>
                    <a:bodyPr/>
                    <a:lstStyle/>
                    <a:p>
                      <a:r>
                        <a:rPr lang="en-US"/>
                        <a:t>Workflow Bottlenecks</a:t>
                      </a:r>
                    </a:p>
                  </a:txBody>
                  <a:tcPr anchor="ctr"/>
                </a:tc>
                <a:tc>
                  <a:txBody>
                    <a:bodyPr/>
                    <a:lstStyle/>
                    <a:p>
                      <a:r>
                        <a:rPr lang="en-US"/>
                        <a:t>Operational / Medium</a:t>
                      </a:r>
                    </a:p>
                  </a:txBody>
                  <a:tcPr anchor="ctr"/>
                </a:tc>
                <a:tc>
                  <a:txBody>
                    <a:bodyPr/>
                    <a:lstStyle/>
                    <a:p>
                      <a:r>
                        <a:rPr lang="en-US"/>
                        <a:t>Streamline processes, implement automation where possible.</a:t>
                      </a:r>
                    </a:p>
                  </a:txBody>
                  <a:tcPr anchor="ctr"/>
                </a:tc>
                <a:tc>
                  <a:txBody>
                    <a:bodyPr/>
                    <a:lstStyle/>
                    <a:p>
                      <a:endParaRPr lang="en-US" sz="1400"/>
                    </a:p>
                  </a:txBody>
                  <a:tcP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xmlns="" val="1066215161"/>
                  </a:ext>
                </a:extLst>
              </a:tr>
              <a:tr h="705251">
                <a:tc>
                  <a:txBody>
                    <a:bodyPr/>
                    <a:lstStyle/>
                    <a:p>
                      <a:r>
                        <a:rPr lang="en-US"/>
                        <a:t>Limited Budget</a:t>
                      </a:r>
                    </a:p>
                  </a:txBody>
                  <a:tcPr anchor="ctr"/>
                </a:tc>
                <a:tc>
                  <a:txBody>
                    <a:bodyPr/>
                    <a:lstStyle/>
                    <a:p>
                      <a:r>
                        <a:rPr lang="en-US"/>
                        <a:t>Financial / Low</a:t>
                      </a:r>
                    </a:p>
                  </a:txBody>
                  <a:tcPr anchor="ctr"/>
                </a:tc>
                <a:tc>
                  <a:txBody>
                    <a:bodyPr/>
                    <a:lstStyle/>
                    <a:p>
                      <a:r>
                        <a:rPr lang="en-US"/>
                        <a:t>Prioritize cost-effective solutions, phased implementation plan.</a:t>
                      </a:r>
                    </a:p>
                  </a:txBody>
                  <a:tcPr anchor="ct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xmlns="" val="4235624384"/>
                  </a:ext>
                </a:extLst>
              </a:tr>
              <a:tr h="705251">
                <a:tc>
                  <a:txBody>
                    <a:bodyPr/>
                    <a:lstStyle/>
                    <a:p>
                      <a:r>
                        <a:rPr lang="en-US"/>
                        <a:t>Minor Process Changes</a:t>
                      </a:r>
                    </a:p>
                  </a:txBody>
                  <a:tcPr anchor="ctr"/>
                </a:tc>
                <a:tc>
                  <a:txBody>
                    <a:bodyPr/>
                    <a:lstStyle/>
                    <a:p>
                      <a:r>
                        <a:rPr lang="en-US"/>
                        <a:t>Operational / Low</a:t>
                      </a:r>
                    </a:p>
                  </a:txBody>
                  <a:tcPr anchor="ctr"/>
                </a:tc>
                <a:tc>
                  <a:txBody>
                    <a:bodyPr/>
                    <a:lstStyle/>
                    <a:p>
                      <a:r>
                        <a:rPr lang="en-US" dirty="0"/>
                        <a:t>Monitor changes, update training and documentation.</a:t>
                      </a:r>
                    </a:p>
                  </a:txBody>
                  <a:tcPr anchor="ctr"/>
                </a:tc>
                <a:tc>
                  <a:txBody>
                    <a:bodyPr/>
                    <a:lstStyle/>
                    <a:p>
                      <a:endParaRPr lang="en-US" sz="1400"/>
                    </a:p>
                  </a:txBody>
                  <a:tcP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xmlns="" val="1465810178"/>
                  </a:ext>
                </a:extLst>
              </a:tr>
            </a:tbl>
          </a:graphicData>
        </a:graphic>
      </p:graphicFrame>
    </p:spTree>
    <p:extLst>
      <p:ext uri="{BB962C8B-B14F-4D97-AF65-F5344CB8AC3E}">
        <p14:creationId xmlns:p14="http://schemas.microsoft.com/office/powerpoint/2010/main" val="11161681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C239195B-3671-3E62-AD52-78F36ABBB2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B0A00BE1-11D4-7357-4C3B-3E2970D6B8ED}"/>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xmlns="" id="{066EB2C4-8BD9-238F-2CAD-D6FFE9D46FB5}"/>
              </a:ext>
            </a:extLst>
          </p:cNvPr>
          <p:cNvSpPr>
            <a:spLocks noGrp="1"/>
          </p:cNvSpPr>
          <p:nvPr>
            <p:ph idx="1"/>
          </p:nvPr>
        </p:nvSpPr>
        <p:spPr>
          <a:xfrm>
            <a:off x="853966" y="1205349"/>
            <a:ext cx="10515600" cy="436179"/>
          </a:xfrm>
        </p:spPr>
        <p:txBody>
          <a:bodyPr>
            <a:normAutofit/>
          </a:bodyPr>
          <a:lstStyle/>
          <a:p>
            <a:pPr marL="0" indent="0">
              <a:buNone/>
            </a:pPr>
            <a:r>
              <a:rPr lang="en-US" sz="2000" b="1" dirty="0">
                <a:latin typeface="Arial" panose="020B0604020202020204" pitchFamily="34" charset="0"/>
                <a:cs typeface="Arial" panose="020B0604020202020204" pitchFamily="34" charset="0"/>
              </a:rPr>
              <a:t>Risks categorized based on the Risk Assessment Matrix:</a:t>
            </a:r>
          </a:p>
          <a:p>
            <a:endParaRPr lang="en-US" sz="2000" dirty="0">
              <a:latin typeface="Arial" panose="020B0604020202020204" pitchFamily="34" charset="0"/>
              <a:cs typeface="Arial" panose="020B0604020202020204" pitchFamily="34" charset="0"/>
            </a:endParaRPr>
          </a:p>
        </p:txBody>
      </p:sp>
      <p:graphicFrame>
        <p:nvGraphicFramePr>
          <p:cNvPr id="4" name="Table 3">
            <a:extLst>
              <a:ext uri="{FF2B5EF4-FFF2-40B4-BE49-F238E27FC236}">
                <a16:creationId xmlns:a16="http://schemas.microsoft.com/office/drawing/2014/main" xmlns="" id="{0976E4E5-026A-3E66-48A9-013F93384B2C}"/>
              </a:ext>
            </a:extLst>
          </p:cNvPr>
          <p:cNvGraphicFramePr>
            <a:graphicFrameLocks noGrp="1"/>
          </p:cNvGraphicFramePr>
          <p:nvPr>
            <p:extLst>
              <p:ext uri="{D42A27DB-BD31-4B8C-83A1-F6EECF244321}">
                <p14:modId xmlns:p14="http://schemas.microsoft.com/office/powerpoint/2010/main" val="946833435"/>
              </p:ext>
            </p:extLst>
          </p:nvPr>
        </p:nvGraphicFramePr>
        <p:xfrm>
          <a:off x="614854" y="1609996"/>
          <a:ext cx="11020096" cy="4486097"/>
        </p:xfrm>
        <a:graphic>
          <a:graphicData uri="http://schemas.openxmlformats.org/drawingml/2006/table">
            <a:tbl>
              <a:tblPr firstRow="1" bandRow="1">
                <a:tableStyleId>{5C22544A-7EE6-4342-B048-85BDC9FD1C3A}</a:tableStyleId>
              </a:tblPr>
              <a:tblGrid>
                <a:gridCol w="2238705">
                  <a:extLst>
                    <a:ext uri="{9D8B030D-6E8A-4147-A177-3AD203B41FA5}">
                      <a16:colId xmlns:a16="http://schemas.microsoft.com/office/drawing/2014/main" xmlns="" val="2369921056"/>
                    </a:ext>
                  </a:extLst>
                </a:gridCol>
                <a:gridCol w="2711669">
                  <a:extLst>
                    <a:ext uri="{9D8B030D-6E8A-4147-A177-3AD203B41FA5}">
                      <a16:colId xmlns:a16="http://schemas.microsoft.com/office/drawing/2014/main" xmlns="" val="3724931660"/>
                    </a:ext>
                  </a:extLst>
                </a:gridCol>
                <a:gridCol w="3216165">
                  <a:extLst>
                    <a:ext uri="{9D8B030D-6E8A-4147-A177-3AD203B41FA5}">
                      <a16:colId xmlns:a16="http://schemas.microsoft.com/office/drawing/2014/main" xmlns="" val="2270154624"/>
                    </a:ext>
                  </a:extLst>
                </a:gridCol>
                <a:gridCol w="2853557">
                  <a:extLst>
                    <a:ext uri="{9D8B030D-6E8A-4147-A177-3AD203B41FA5}">
                      <a16:colId xmlns:a16="http://schemas.microsoft.com/office/drawing/2014/main" xmlns="" val="1825435141"/>
                    </a:ext>
                  </a:extLst>
                </a:gridCol>
              </a:tblGrid>
              <a:tr h="1092119">
                <a:tc>
                  <a:txBody>
                    <a:bodyPr/>
                    <a:lstStyle/>
                    <a:p>
                      <a:r>
                        <a:rPr lang="en-US" b="1" dirty="0"/>
                        <a:t>Likelihood \ Impact</a:t>
                      </a:r>
                      <a:endParaRPr lang="en-US" dirty="0"/>
                    </a:p>
                  </a:txBody>
                  <a:tcPr anchor="ctr"/>
                </a:tc>
                <a:tc>
                  <a:txBody>
                    <a:bodyPr/>
                    <a:lstStyle/>
                    <a:p>
                      <a:r>
                        <a:rPr lang="en-US" b="1"/>
                        <a:t>Low Impact</a:t>
                      </a:r>
                      <a:endParaRPr lang="en-US"/>
                    </a:p>
                  </a:txBody>
                  <a:tcPr anchor="ctr"/>
                </a:tc>
                <a:tc>
                  <a:txBody>
                    <a:bodyPr/>
                    <a:lstStyle/>
                    <a:p>
                      <a:r>
                        <a:rPr lang="en-US" b="1"/>
                        <a:t>Medium Impact</a:t>
                      </a:r>
                      <a:endParaRPr lang="en-US"/>
                    </a:p>
                  </a:txBody>
                  <a:tcPr anchor="ctr"/>
                </a:tc>
                <a:tc>
                  <a:txBody>
                    <a:bodyPr/>
                    <a:lstStyle/>
                    <a:p>
                      <a:r>
                        <a:rPr lang="en-US" b="1"/>
                        <a:t>High Impact</a:t>
                      </a:r>
                      <a:endParaRPr lang="en-US"/>
                    </a:p>
                  </a:txBody>
                  <a:tcPr anchor="ctr"/>
                </a:tc>
                <a:extLst>
                  <a:ext uri="{0D108BD9-81ED-4DB2-BD59-A6C34878D82A}">
                    <a16:rowId xmlns:a16="http://schemas.microsoft.com/office/drawing/2014/main" xmlns="" val="996118841"/>
                  </a:ext>
                </a:extLst>
              </a:tr>
              <a:tr h="1113139">
                <a:tc>
                  <a:txBody>
                    <a:bodyPr/>
                    <a:lstStyle/>
                    <a:p>
                      <a:r>
                        <a:rPr lang="en-US" b="1"/>
                        <a:t>Low Likelihood</a:t>
                      </a:r>
                      <a:endParaRPr lang="en-US"/>
                    </a:p>
                  </a:txBody>
                  <a:tcPr anchor="ctr"/>
                </a:tc>
                <a:tc>
                  <a:txBody>
                    <a:bodyPr/>
                    <a:lstStyle/>
                    <a:p>
                      <a:r>
                        <a:rPr lang="en-US"/>
                        <a:t>R6 – Minor Process Changes</a:t>
                      </a:r>
                    </a:p>
                  </a:txBody>
                  <a:tcPr anchor="ctr"/>
                </a:tc>
                <a:tc>
                  <a:txBody>
                    <a:bodyPr/>
                    <a:lstStyle/>
                    <a:p>
                      <a:r>
                        <a:rPr lang="en-US"/>
                        <a:t>R5 – Limited Budget</a:t>
                      </a:r>
                    </a:p>
                  </a:txBody>
                  <a:tcPr anchor="ctr"/>
                </a:tc>
                <a:tc>
                  <a:txBody>
                    <a:bodyPr/>
                    <a:lstStyle/>
                    <a:p>
                      <a:endParaRPr lang="en-US"/>
                    </a:p>
                  </a:txBody>
                  <a:tcPr anchor="ctr"/>
                </a:tc>
                <a:extLst>
                  <a:ext uri="{0D108BD9-81ED-4DB2-BD59-A6C34878D82A}">
                    <a16:rowId xmlns:a16="http://schemas.microsoft.com/office/drawing/2014/main" xmlns="" val="3617474855"/>
                  </a:ext>
                </a:extLst>
              </a:tr>
              <a:tr h="1092119">
                <a:tc>
                  <a:txBody>
                    <a:bodyPr/>
                    <a:lstStyle/>
                    <a:p>
                      <a:r>
                        <a:rPr lang="en-US" b="1"/>
                        <a:t>Medium Likelihood</a:t>
                      </a:r>
                      <a:endParaRPr lang="en-US"/>
                    </a:p>
                  </a:txBody>
                  <a:tcPr anchor="ctr"/>
                </a:tc>
                <a:tc>
                  <a:txBody>
                    <a:bodyPr/>
                    <a:lstStyle/>
                    <a:p>
                      <a:endParaRPr lang="en-US"/>
                    </a:p>
                  </a:txBody>
                  <a:tcPr anchor="ctr"/>
                </a:tc>
                <a:tc>
                  <a:txBody>
                    <a:bodyPr/>
                    <a:lstStyle/>
                    <a:p>
                      <a:r>
                        <a:rPr lang="en-US"/>
                        <a:t>R4 – Workflow Bottlenecks</a:t>
                      </a:r>
                    </a:p>
                  </a:txBody>
                  <a:tcPr anchor="ctr"/>
                </a:tc>
                <a:tc>
                  <a:txBody>
                    <a:bodyPr/>
                    <a:lstStyle/>
                    <a:p>
                      <a:r>
                        <a:rPr lang="en-US"/>
                        <a:t>R3 – Technology Downtime</a:t>
                      </a:r>
                    </a:p>
                  </a:txBody>
                  <a:tcPr anchor="ctr"/>
                </a:tc>
                <a:extLst>
                  <a:ext uri="{0D108BD9-81ED-4DB2-BD59-A6C34878D82A}">
                    <a16:rowId xmlns:a16="http://schemas.microsoft.com/office/drawing/2014/main" xmlns="" val="2145684976"/>
                  </a:ext>
                </a:extLst>
              </a:tr>
              <a:tr h="1092119">
                <a:tc>
                  <a:txBody>
                    <a:bodyPr/>
                    <a:lstStyle/>
                    <a:p>
                      <a:r>
                        <a:rPr lang="en-US" b="1"/>
                        <a:t>High Likelihood</a:t>
                      </a:r>
                      <a:endParaRPr lang="en-US"/>
                    </a:p>
                  </a:txBody>
                  <a:tcPr anchor="ctr"/>
                </a:tc>
                <a:tc>
                  <a:txBody>
                    <a:bodyPr/>
                    <a:lstStyle/>
                    <a:p>
                      <a:endParaRPr lang="en-US"/>
                    </a:p>
                  </a:txBody>
                  <a:tcPr anchor="ctr"/>
                </a:tc>
                <a:tc>
                  <a:txBody>
                    <a:bodyPr/>
                    <a:lstStyle/>
                    <a:p>
                      <a:endParaRPr lang="en-US"/>
                    </a:p>
                  </a:txBody>
                  <a:tcPr anchor="ctr"/>
                </a:tc>
                <a:tc>
                  <a:txBody>
                    <a:bodyPr/>
                    <a:lstStyle/>
                    <a:p>
                      <a:r>
                        <a:rPr lang="en-US" dirty="0"/>
                        <a:t>R1 – Data Inaccuracy, R2 – Staff Unavailability</a:t>
                      </a:r>
                    </a:p>
                  </a:txBody>
                  <a:tcPr anchor="ctr"/>
                </a:tc>
                <a:extLst>
                  <a:ext uri="{0D108BD9-81ED-4DB2-BD59-A6C34878D82A}">
                    <a16:rowId xmlns:a16="http://schemas.microsoft.com/office/drawing/2014/main" xmlns="" val="624230759"/>
                  </a:ext>
                </a:extLst>
              </a:tr>
            </a:tbl>
          </a:graphicData>
        </a:graphic>
      </p:graphicFrame>
    </p:spTree>
    <p:extLst>
      <p:ext uri="{BB962C8B-B14F-4D97-AF65-F5344CB8AC3E}">
        <p14:creationId xmlns:p14="http://schemas.microsoft.com/office/powerpoint/2010/main" val="23242543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063B17F5-C282-34FA-5B4A-162BD5B9CF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5C94BFBC-4500-7AE9-DB90-86148FCBA8E4}"/>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xmlns="" id="{D5370E8A-420C-61E8-1B0F-F217382923A2}"/>
              </a:ext>
            </a:extLst>
          </p:cNvPr>
          <p:cNvSpPr>
            <a:spLocks noGrp="1"/>
          </p:cNvSpPr>
          <p:nvPr>
            <p:ph idx="1"/>
          </p:nvPr>
        </p:nvSpPr>
        <p:spPr>
          <a:xfrm>
            <a:off x="838200" y="1203433"/>
            <a:ext cx="10515600" cy="398332"/>
          </a:xfrm>
        </p:spPr>
        <p:txBody>
          <a:bodyPr>
            <a:normAutofit/>
          </a:bodyPr>
          <a:lstStyle/>
          <a:p>
            <a:pPr marL="0" indent="0">
              <a:buNone/>
            </a:pPr>
            <a:r>
              <a:rPr lang="en-US" sz="2000" b="1" dirty="0">
                <a:latin typeface="Arial" panose="020B0604020202020204" pitchFamily="34" charset="0"/>
                <a:cs typeface="Arial" panose="020B0604020202020204" pitchFamily="34" charset="0"/>
              </a:rPr>
              <a:t>Elements identified in the SWOT analysis:</a:t>
            </a:r>
            <a:endParaRPr lang="en-US" sz="2000" b="1" dirty="0"/>
          </a:p>
        </p:txBody>
      </p:sp>
      <p:cxnSp>
        <p:nvCxnSpPr>
          <p:cNvPr id="6" name="Straight Connector 5">
            <a:extLst>
              <a:ext uri="{FF2B5EF4-FFF2-40B4-BE49-F238E27FC236}">
                <a16:creationId xmlns:a16="http://schemas.microsoft.com/office/drawing/2014/main" xmlns="" id="{20679ED8-2210-7D33-9385-0558A3AA3C81}"/>
              </a:ext>
            </a:extLst>
          </p:cNvPr>
          <p:cNvCxnSpPr>
            <a:cxnSpLocks/>
          </p:cNvCxnSpPr>
          <p:nvPr/>
        </p:nvCxnSpPr>
        <p:spPr>
          <a:xfrm>
            <a:off x="6111766" y="1765741"/>
            <a:ext cx="0" cy="4160542"/>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xmlns="" id="{18DA61F3-D33D-2E5B-F9C9-28769EADD520}"/>
              </a:ext>
            </a:extLst>
          </p:cNvPr>
          <p:cNvCxnSpPr>
            <a:cxnSpLocks/>
          </p:cNvCxnSpPr>
          <p:nvPr/>
        </p:nvCxnSpPr>
        <p:spPr>
          <a:xfrm>
            <a:off x="880243" y="3838910"/>
            <a:ext cx="10473557" cy="0"/>
          </a:xfrm>
          <a:prstGeom prst="line">
            <a:avLst/>
          </a:prstGeom>
          <a:ln w="38100">
            <a:solidFill>
              <a:schemeClr val="accent1"/>
            </a:solidFill>
          </a:ln>
        </p:spPr>
        <p:style>
          <a:lnRef idx="2">
            <a:schemeClr val="dk1"/>
          </a:lnRef>
          <a:fillRef idx="0">
            <a:schemeClr val="dk1"/>
          </a:fillRef>
          <a:effectRef idx="1">
            <a:schemeClr val="dk1"/>
          </a:effectRef>
          <a:fontRef idx="minor">
            <a:schemeClr val="tx1"/>
          </a:fontRef>
        </p:style>
      </p:cxnSp>
      <p:sp>
        <p:nvSpPr>
          <p:cNvPr id="9" name="Rectangle 8">
            <a:extLst>
              <a:ext uri="{FF2B5EF4-FFF2-40B4-BE49-F238E27FC236}">
                <a16:creationId xmlns:a16="http://schemas.microsoft.com/office/drawing/2014/main" xmlns="" id="{0C0BE887-CC78-D01F-8145-86265F471CB1}"/>
              </a:ext>
            </a:extLst>
          </p:cNvPr>
          <p:cNvSpPr/>
          <p:nvPr/>
        </p:nvSpPr>
        <p:spPr>
          <a:xfrm>
            <a:off x="869733"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Strengths</a:t>
            </a:r>
          </a:p>
          <a:p>
            <a:pPr marL="285750" indent="-285750">
              <a:buFont typeface="Arial" panose="020B0604020202020204" pitchFamily="34" charset="0"/>
              <a:buChar char="•"/>
            </a:pPr>
            <a:endParaRPr lang="en-US" sz="1400" dirty="0">
              <a:solidFill>
                <a:schemeClr val="tx1"/>
              </a:solidFill>
            </a:endParaRPr>
          </a:p>
        </p:txBody>
      </p:sp>
      <p:sp>
        <p:nvSpPr>
          <p:cNvPr id="5" name="Rectangle 4">
            <a:extLst>
              <a:ext uri="{FF2B5EF4-FFF2-40B4-BE49-F238E27FC236}">
                <a16:creationId xmlns:a16="http://schemas.microsoft.com/office/drawing/2014/main" xmlns="" id="{733FD73F-C376-579D-C954-904EECC409EA}"/>
              </a:ext>
            </a:extLst>
          </p:cNvPr>
          <p:cNvSpPr/>
          <p:nvPr/>
        </p:nvSpPr>
        <p:spPr>
          <a:xfrm>
            <a:off x="880243" y="4002888"/>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Opportunities</a:t>
            </a:r>
          </a:p>
          <a:p>
            <a:pPr marL="285750" indent="-285750">
              <a:buFont typeface="Arial" panose="020B0604020202020204" pitchFamily="34" charset="0"/>
              <a:buChar char="•"/>
            </a:pPr>
            <a:endParaRPr lang="en-US" sz="1400" dirty="0">
              <a:solidFill>
                <a:schemeClr val="tx1"/>
              </a:solidFill>
            </a:endParaRPr>
          </a:p>
        </p:txBody>
      </p:sp>
      <p:sp>
        <p:nvSpPr>
          <p:cNvPr id="7" name="Rectangle 6">
            <a:extLst>
              <a:ext uri="{FF2B5EF4-FFF2-40B4-BE49-F238E27FC236}">
                <a16:creationId xmlns:a16="http://schemas.microsoft.com/office/drawing/2014/main" xmlns="" id="{C5D4315D-49E3-64A0-A6AE-59428CF32058}"/>
              </a:ext>
            </a:extLst>
          </p:cNvPr>
          <p:cNvSpPr/>
          <p:nvPr/>
        </p:nvSpPr>
        <p:spPr>
          <a:xfrm>
            <a:off x="6248404" y="1765741"/>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Weaknesses</a:t>
            </a:r>
          </a:p>
          <a:p>
            <a:pPr marL="285750" indent="-285750">
              <a:buFont typeface="Arial" panose="020B0604020202020204" pitchFamily="34" charset="0"/>
              <a:buChar char="•"/>
            </a:pPr>
            <a:endParaRPr lang="en-US" sz="1400" dirty="0">
              <a:solidFill>
                <a:schemeClr val="tx1"/>
              </a:solidFill>
            </a:endParaRPr>
          </a:p>
        </p:txBody>
      </p:sp>
      <p:sp>
        <p:nvSpPr>
          <p:cNvPr id="13" name="Rectangle 12">
            <a:extLst>
              <a:ext uri="{FF2B5EF4-FFF2-40B4-BE49-F238E27FC236}">
                <a16:creationId xmlns:a16="http://schemas.microsoft.com/office/drawing/2014/main" xmlns="" id="{47A77651-6241-D739-F808-95526BA97CA7}"/>
              </a:ext>
            </a:extLst>
          </p:cNvPr>
          <p:cNvSpPr/>
          <p:nvPr/>
        </p:nvSpPr>
        <p:spPr>
          <a:xfrm>
            <a:off x="6237894" y="3971352"/>
            <a:ext cx="5105396" cy="1923395"/>
          </a:xfrm>
          <a:prstGeom prst="rect">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rPr>
              <a:t>Threats</a:t>
            </a:r>
          </a:p>
          <a:p>
            <a:pPr marL="285750" indent="-285750">
              <a:buFont typeface="Arial" panose="020B0604020202020204" pitchFamily="34" charset="0"/>
              <a:buChar char="•"/>
            </a:pPr>
            <a:endParaRPr lang="en-US" sz="1400" dirty="0">
              <a:solidFill>
                <a:schemeClr val="tx1"/>
              </a:solidFill>
            </a:endParaRPr>
          </a:p>
        </p:txBody>
      </p:sp>
      <p:sp>
        <p:nvSpPr>
          <p:cNvPr id="4" name="Rectangle 1"/>
          <p:cNvSpPr>
            <a:spLocks noChangeArrowheads="1"/>
          </p:cNvSpPr>
          <p:nvPr/>
        </p:nvSpPr>
        <p:spPr bwMode="auto">
          <a:xfrm>
            <a:off x="1041722" y="2075756"/>
            <a:ext cx="4734046"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2" eaLnBrk="0" fontAlgn="base" hangingPunct="0">
              <a:spcBef>
                <a:spcPct val="0"/>
              </a:spcBef>
              <a:spcAft>
                <a:spcPct val="0"/>
              </a:spcAft>
              <a:buFontTx/>
              <a:buChar char="•"/>
            </a:pPr>
            <a:r>
              <a:rPr kumimoji="0" lang="en-US" b="0" i="0" u="none" strike="noStrike" cap="none" normalizeH="0" baseline="0" dirty="0" smtClean="0">
                <a:ln>
                  <a:noFill/>
                </a:ln>
                <a:solidFill>
                  <a:schemeClr val="tx1"/>
                </a:solidFill>
                <a:effectLst/>
                <a:latin typeface="Arial" panose="020B0604020202020204" pitchFamily="34" charset="0"/>
              </a:rPr>
              <a:t>Experienced medical and administrative staff</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Existing hospital infrastructure and technology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Strong reputation and patient trust</a:t>
            </a:r>
          </a:p>
        </p:txBody>
      </p:sp>
      <p:sp>
        <p:nvSpPr>
          <p:cNvPr id="10" name="Rectangle 2"/>
          <p:cNvSpPr>
            <a:spLocks noChangeArrowheads="1"/>
          </p:cNvSpPr>
          <p:nvPr/>
        </p:nvSpPr>
        <p:spPr bwMode="auto">
          <a:xfrm>
            <a:off x="6443726" y="2352755"/>
            <a:ext cx="471475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Manual scheduling and check-in processes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Communication gaps between departments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Limited real-time operational data</a:t>
            </a:r>
          </a:p>
        </p:txBody>
      </p:sp>
      <p:sp>
        <p:nvSpPr>
          <p:cNvPr id="11" name="Rectangle 3"/>
          <p:cNvSpPr>
            <a:spLocks noChangeArrowheads="1"/>
          </p:cNvSpPr>
          <p:nvPr/>
        </p:nvSpPr>
        <p:spPr bwMode="auto">
          <a:xfrm>
            <a:off x="1041722" y="4367656"/>
            <a:ext cx="5070043"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Implement automation and digital dashboards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Optimize resource allocation and workflow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Predictive analytics to improve patient experience</a:t>
            </a:r>
          </a:p>
        </p:txBody>
      </p:sp>
      <p:sp>
        <p:nvSpPr>
          <p:cNvPr id="12" name="Rectangle 4"/>
          <p:cNvSpPr>
            <a:spLocks noChangeArrowheads="1"/>
          </p:cNvSpPr>
          <p:nvPr/>
        </p:nvSpPr>
        <p:spPr bwMode="auto">
          <a:xfrm>
            <a:off x="6443726" y="4471384"/>
            <a:ext cx="434285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System downtime or technology failures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Staff shortages or high turnover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Regulatory and compliance challenges</a:t>
            </a:r>
          </a:p>
        </p:txBody>
      </p:sp>
    </p:spTree>
    <p:extLst>
      <p:ext uri="{BB962C8B-B14F-4D97-AF65-F5344CB8AC3E}">
        <p14:creationId xmlns:p14="http://schemas.microsoft.com/office/powerpoint/2010/main" val="36336504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4D9AE4E8-E507-2A69-A977-61E44CB939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82E3598F-2DF2-F066-2CB4-3B86C9E6A7CB}"/>
              </a:ext>
            </a:extLst>
          </p:cNvPr>
          <p:cNvSpPr>
            <a:spLocks noGrp="1"/>
          </p:cNvSpPr>
          <p:nvPr>
            <p:ph type="title"/>
          </p:nvPr>
        </p:nvSpPr>
        <p:spPr>
          <a:xfrm>
            <a:off x="727839"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Management Plan</a:t>
            </a:r>
            <a:endParaRPr lang="en-US" sz="2600"/>
          </a:p>
        </p:txBody>
      </p:sp>
      <p:sp>
        <p:nvSpPr>
          <p:cNvPr id="3" name="Content Placeholder 2">
            <a:extLst>
              <a:ext uri="{FF2B5EF4-FFF2-40B4-BE49-F238E27FC236}">
                <a16:creationId xmlns:a16="http://schemas.microsoft.com/office/drawing/2014/main" xmlns="" id="{55E5E7F7-86C6-4EAC-628A-9215775A2FD1}"/>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a:t>
            </a:r>
            <a:r>
              <a:rPr lang="en-US" sz="2000" b="1" dirty="0" smtClean="0">
                <a:latin typeface="Arial" panose="020B0604020202020204" pitchFamily="34" charset="0"/>
                <a:cs typeface="Arial" panose="020B0604020202020204" pitchFamily="34" charset="0"/>
              </a:rPr>
              <a:t>insights </a:t>
            </a:r>
            <a:r>
              <a:rPr lang="en-US" sz="2000" b="1" dirty="0">
                <a:latin typeface="Arial" panose="020B0604020202020204" pitchFamily="34" charset="0"/>
                <a:cs typeface="Arial" panose="020B0604020202020204" pitchFamily="34" charset="0"/>
              </a:rPr>
              <a:t>from the Risk Management Plan</a:t>
            </a:r>
            <a:r>
              <a:rPr lang="en-US" sz="2000" b="1" dirty="0" smtClean="0">
                <a:latin typeface="Arial" panose="020B0604020202020204" pitchFamily="34" charset="0"/>
                <a:cs typeface="Arial" panose="020B0604020202020204" pitchFamily="34" charset="0"/>
              </a:rPr>
              <a:t>:</a:t>
            </a:r>
          </a:p>
          <a:p>
            <a:pPr marL="0" indent="0">
              <a:buNone/>
            </a:pPr>
            <a:endParaRPr lang="en-US" sz="2000" b="1" dirty="0"/>
          </a:p>
        </p:txBody>
      </p:sp>
      <p:sp>
        <p:nvSpPr>
          <p:cNvPr id="5" name="Rectangle 1"/>
          <p:cNvSpPr>
            <a:spLocks noChangeArrowheads="1"/>
          </p:cNvSpPr>
          <p:nvPr/>
        </p:nvSpPr>
        <p:spPr bwMode="auto">
          <a:xfrm>
            <a:off x="727839" y="2120680"/>
            <a:ext cx="1142190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3" eaLnBrk="0" fontAlgn="base" hangingPunct="0">
              <a:spcBef>
                <a:spcPct val="0"/>
              </a:spcBef>
              <a:spcAft>
                <a:spcPct val="0"/>
              </a:spcAft>
              <a:buFontTx/>
              <a:buChar char="•"/>
            </a:pPr>
            <a:r>
              <a:rPr kumimoji="0" lang="en-US" b="1" i="0" u="none" strike="noStrike" cap="none" normalizeH="0" baseline="0" dirty="0" smtClean="0">
                <a:ln>
                  <a:noFill/>
                </a:ln>
                <a:solidFill>
                  <a:schemeClr val="tx1"/>
                </a:solidFill>
                <a:effectLst/>
                <a:latin typeface="Arial" panose="020B0604020202020204" pitchFamily="34" charset="0"/>
              </a:rPr>
              <a:t>High-Risk Areas Identified:</a:t>
            </a:r>
            <a:r>
              <a:rPr kumimoji="0" lang="en-US" b="0" i="0" u="none" strike="noStrike" cap="none" normalizeH="0" baseline="0" dirty="0" smtClean="0">
                <a:ln>
                  <a:noFill/>
                </a:ln>
                <a:solidFill>
                  <a:schemeClr val="tx1"/>
                </a:solidFill>
                <a:effectLst/>
                <a:latin typeface="Arial" panose="020B0604020202020204" pitchFamily="34" charset="0"/>
              </a:rPr>
              <a:t> Data accuracy, staff availability, and system downtime are critical.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Prioritization Matters:</a:t>
            </a:r>
            <a:r>
              <a:rPr kumimoji="0" lang="en-US" sz="1800" b="0" i="0" u="none" strike="noStrike" cap="none" normalizeH="0" baseline="0" dirty="0" smtClean="0">
                <a:ln>
                  <a:noFill/>
                </a:ln>
                <a:solidFill>
                  <a:schemeClr val="tx1"/>
                </a:solidFill>
                <a:effectLst/>
                <a:latin typeface="Arial" panose="020B0604020202020204" pitchFamily="34" charset="0"/>
              </a:rPr>
              <a:t> Risks are ranked based on likelihood and impact to focus mitigation efforts effectively.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Proactive Mitigation:</a:t>
            </a:r>
            <a:r>
              <a:rPr kumimoji="0" lang="en-US" sz="1800" b="0" i="0" u="none" strike="noStrike" cap="none" normalizeH="0" baseline="0" dirty="0" smtClean="0">
                <a:ln>
                  <a:noFill/>
                </a:ln>
                <a:solidFill>
                  <a:schemeClr val="tx1"/>
                </a:solidFill>
                <a:effectLst/>
                <a:latin typeface="Arial" panose="020B0604020202020204" pitchFamily="34" charset="0"/>
              </a:rPr>
              <a:t> Contingency plans and strategies reduce potential operational disruptions.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Resource Planning:</a:t>
            </a:r>
            <a:r>
              <a:rPr kumimoji="0" lang="en-US" sz="1800" b="0" i="0" u="none" strike="noStrike" cap="none" normalizeH="0" baseline="0" dirty="0" smtClean="0">
                <a:ln>
                  <a:noFill/>
                </a:ln>
                <a:solidFill>
                  <a:schemeClr val="tx1"/>
                </a:solidFill>
                <a:effectLst/>
                <a:latin typeface="Arial" panose="020B0604020202020204" pitchFamily="34" charset="0"/>
              </a:rPr>
              <a:t> Cross-training staff and maintaining backups improve resilience.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Continuous Monitoring:</a:t>
            </a:r>
            <a:r>
              <a:rPr kumimoji="0" lang="en-US" sz="1800" b="0" i="0" u="none" strike="noStrike" cap="none" normalizeH="0" baseline="0" dirty="0" smtClean="0">
                <a:ln>
                  <a:noFill/>
                </a:ln>
                <a:solidFill>
                  <a:schemeClr val="tx1"/>
                </a:solidFill>
                <a:effectLst/>
                <a:latin typeface="Arial" panose="020B0604020202020204" pitchFamily="34" charset="0"/>
              </a:rPr>
              <a:t> Regular tracking of risks ensures timely response and minimal impact.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Improved Decision-Making:</a:t>
            </a:r>
            <a:r>
              <a:rPr kumimoji="0" lang="en-US" sz="1800" b="0" i="0" u="none" strike="noStrike" cap="none" normalizeH="0" baseline="0" dirty="0" smtClean="0">
                <a:ln>
                  <a:noFill/>
                </a:ln>
                <a:solidFill>
                  <a:schemeClr val="tx1"/>
                </a:solidFill>
                <a:effectLst/>
                <a:latin typeface="Arial" panose="020B0604020202020204" pitchFamily="34" charset="0"/>
              </a:rPr>
              <a:t> Risk insights guide operational and strategic decisions for the hospital</a:t>
            </a:r>
          </a:p>
        </p:txBody>
      </p:sp>
    </p:spTree>
    <p:extLst>
      <p:ext uri="{BB962C8B-B14F-4D97-AF65-F5344CB8AC3E}">
        <p14:creationId xmlns:p14="http://schemas.microsoft.com/office/powerpoint/2010/main" val="2039161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8CE448-B479-4286-6380-B6FF4983CFB6}"/>
              </a:ext>
            </a:extLst>
          </p:cNvPr>
          <p:cNvSpPr>
            <a:spLocks noGrp="1"/>
          </p:cNvSpPr>
          <p:nvPr>
            <p:ph type="title"/>
          </p:nvPr>
        </p:nvSpPr>
        <p:spPr>
          <a:xfrm>
            <a:off x="838200" y="365125"/>
            <a:ext cx="10515600" cy="685909"/>
          </a:xfrm>
        </p:spPr>
        <p:txBody>
          <a:bodyPr anchor="ctr">
            <a:normAutofit/>
          </a:bodyPr>
          <a:lstStyle/>
          <a:p>
            <a:r>
              <a:rPr lang="en-US" dirty="0"/>
              <a:t>Executive Summary</a:t>
            </a:r>
          </a:p>
        </p:txBody>
      </p:sp>
      <p:sp>
        <p:nvSpPr>
          <p:cNvPr id="4" name="TextBox 3">
            <a:extLst>
              <a:ext uri="{FF2B5EF4-FFF2-40B4-BE49-F238E27FC236}">
                <a16:creationId xmlns:a16="http://schemas.microsoft.com/office/drawing/2014/main" xmlns="" id="{3A795A40-AE40-B2DE-7347-4FA523A23703}"/>
              </a:ext>
            </a:extLst>
          </p:cNvPr>
          <p:cNvSpPr txBox="1"/>
          <p:nvPr/>
        </p:nvSpPr>
        <p:spPr>
          <a:xfrm>
            <a:off x="947738" y="1163789"/>
            <a:ext cx="10307699" cy="7171194"/>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Outline the problem, key insights, and recommended actions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Problem:</a:t>
            </a:r>
          </a:p>
          <a:p>
            <a:r>
              <a:rPr lang="en-US" sz="2000" dirty="0" smtClean="0">
                <a:latin typeface="Arial" panose="020B0604020202020204" pitchFamily="34" charset="0"/>
                <a:cs typeface="Arial" panose="020B0604020202020204" pitchFamily="34" charset="0"/>
              </a:rPr>
              <a:t>1. </a:t>
            </a:r>
            <a:r>
              <a:rPr lang="en-US" sz="2000" dirty="0"/>
              <a:t>Long patient wait times (average 47 minutes).</a:t>
            </a:r>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Key insights</a:t>
            </a:r>
            <a:r>
              <a:rPr lang="en-US" sz="2000" b="1"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000" dirty="0"/>
              <a:t>30% of patients experience delays over 45 minutes.</a:t>
            </a:r>
            <a:br>
              <a:rPr lang="en-US" sz="2000" dirty="0"/>
            </a:br>
            <a:r>
              <a:rPr lang="en-US" sz="2000" dirty="0" smtClean="0"/>
              <a:t> </a:t>
            </a:r>
            <a:r>
              <a:rPr lang="en-US" sz="2000" dirty="0"/>
              <a:t>Radiology and pharmacy are underutilized, while OPD and emergency are overused</a:t>
            </a:r>
            <a:r>
              <a:rPr lang="en-US" sz="2000" dirty="0" smtClean="0"/>
              <a:t>.</a:t>
            </a:r>
          </a:p>
          <a:p>
            <a:pPr marL="342900" indent="-342900">
              <a:buFont typeface="Arial" panose="020B0604020202020204" pitchFamily="34" charset="0"/>
              <a:buChar char="•"/>
            </a:pPr>
            <a:r>
              <a:rPr lang="en-US" sz="2000" dirty="0" smtClean="0"/>
              <a:t>Overlapping </a:t>
            </a:r>
            <a:r>
              <a:rPr lang="en-US" sz="2000" dirty="0"/>
              <a:t>staff roles contribute to inefficiency.</a:t>
            </a:r>
          </a:p>
          <a:p>
            <a:endParaRPr lang="en-US" sz="2000"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Recommended actions:</a:t>
            </a:r>
          </a:p>
          <a:p>
            <a:r>
              <a:rPr lang="en-US" sz="2000" dirty="0" smtClean="0"/>
              <a:t>1.Implement </a:t>
            </a:r>
            <a:r>
              <a:rPr lang="en-US" sz="2000" dirty="0"/>
              <a:t>a hospital-wide digital scheduling and patient flow system.</a:t>
            </a:r>
            <a:br>
              <a:rPr lang="en-US" sz="2000" dirty="0"/>
            </a:br>
            <a:r>
              <a:rPr lang="en-US" sz="2000" dirty="0" smtClean="0"/>
              <a:t>2. Optimize </a:t>
            </a:r>
            <a:r>
              <a:rPr lang="en-US" sz="2000" dirty="0"/>
              <a:t>staff allocation and introduce self-check-in kiosks to reduce bottlenecks.</a:t>
            </a:r>
            <a:endParaRPr lang="en-US" sz="2000" b="1" dirty="0">
              <a:latin typeface="Arial" panose="020B0604020202020204" pitchFamily="34" charset="0"/>
              <a:cs typeface="Arial" panose="020B0604020202020204" pitchFamily="34" charset="0"/>
            </a:endParaRPr>
          </a:p>
          <a:p>
            <a:pPr marL="342900" indent="-34290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947881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657BA365-1621-CBFE-D8C4-DD67123B2E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4B60D5D5-2DC1-5B8D-BD6E-1BB11193EDF9}"/>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xmlns="" id="{CA3B2D68-3E90-DE5F-F503-C58E03798221}"/>
              </a:ext>
            </a:extLst>
          </p:cNvPr>
          <p:cNvSpPr>
            <a:spLocks noGrp="1"/>
          </p:cNvSpPr>
          <p:nvPr>
            <p:ph idx="1"/>
          </p:nvPr>
        </p:nvSpPr>
        <p:spPr>
          <a:xfrm>
            <a:off x="838200" y="1203430"/>
            <a:ext cx="10515600" cy="4831639"/>
          </a:xfrm>
        </p:spPr>
        <p:txBody>
          <a:bodyPr>
            <a:normAutofit/>
          </a:bodyPr>
          <a:lstStyle/>
          <a:p>
            <a:pPr marL="0" indent="0">
              <a:buNone/>
            </a:pPr>
            <a:r>
              <a:rPr lang="en-US" sz="2000" b="1" dirty="0"/>
              <a:t>S</a:t>
            </a:r>
            <a:r>
              <a:rPr lang="en-US" sz="2000" b="1" dirty="0">
                <a:latin typeface="Arial" panose="020B0604020202020204" pitchFamily="34" charset="0"/>
                <a:cs typeface="Arial" panose="020B0604020202020204" pitchFamily="34" charset="0"/>
              </a:rPr>
              <a:t>trategies to mitigate risks:</a:t>
            </a:r>
          </a:p>
          <a:p>
            <a:pPr marL="0" indent="0">
              <a:buNone/>
            </a:pPr>
            <a:endParaRPr lang="en-US" sz="2000" b="1" dirty="0">
              <a:latin typeface="Arial" panose="020B0604020202020204" pitchFamily="34" charset="0"/>
              <a:cs typeface="Arial" panose="020B0604020202020204" pitchFamily="34" charset="0"/>
            </a:endParaRPr>
          </a:p>
          <a:p>
            <a:endParaRPr lang="en-US" sz="2000" b="1" dirty="0"/>
          </a:p>
        </p:txBody>
      </p:sp>
      <p:graphicFrame>
        <p:nvGraphicFramePr>
          <p:cNvPr id="5" name="Table 4">
            <a:extLst>
              <a:ext uri="{FF2B5EF4-FFF2-40B4-BE49-F238E27FC236}">
                <a16:creationId xmlns:a16="http://schemas.microsoft.com/office/drawing/2014/main" xmlns="" id="{8187E0C7-FB9F-5C42-D98D-98A63657E7F8}"/>
              </a:ext>
            </a:extLst>
          </p:cNvPr>
          <p:cNvGraphicFramePr>
            <a:graphicFrameLocks noGrp="1"/>
          </p:cNvGraphicFramePr>
          <p:nvPr>
            <p:extLst>
              <p:ext uri="{D42A27DB-BD31-4B8C-83A1-F6EECF244321}">
                <p14:modId xmlns:p14="http://schemas.microsoft.com/office/powerpoint/2010/main" val="3355378887"/>
              </p:ext>
            </p:extLst>
          </p:nvPr>
        </p:nvGraphicFramePr>
        <p:xfrm>
          <a:off x="313558" y="1649032"/>
          <a:ext cx="11557875" cy="17922240"/>
        </p:xfrm>
        <a:graphic>
          <a:graphicData uri="http://schemas.openxmlformats.org/drawingml/2006/table">
            <a:tbl>
              <a:tblPr firstRow="1" bandRow="1">
                <a:tableStyleId>{5C22544A-7EE6-4342-B048-85BDC9FD1C3A}</a:tableStyleId>
              </a:tblPr>
              <a:tblGrid>
                <a:gridCol w="632373">
                  <a:extLst>
                    <a:ext uri="{9D8B030D-6E8A-4147-A177-3AD203B41FA5}">
                      <a16:colId xmlns:a16="http://schemas.microsoft.com/office/drawing/2014/main" xmlns="" val="1201629085"/>
                    </a:ext>
                  </a:extLst>
                </a:gridCol>
                <a:gridCol w="3200400">
                  <a:extLst>
                    <a:ext uri="{9D8B030D-6E8A-4147-A177-3AD203B41FA5}">
                      <a16:colId xmlns:a16="http://schemas.microsoft.com/office/drawing/2014/main" xmlns="" val="1977873177"/>
                    </a:ext>
                  </a:extLst>
                </a:gridCol>
                <a:gridCol w="1040524">
                  <a:extLst>
                    <a:ext uri="{9D8B030D-6E8A-4147-A177-3AD203B41FA5}">
                      <a16:colId xmlns:a16="http://schemas.microsoft.com/office/drawing/2014/main" xmlns="" val="188955537"/>
                    </a:ext>
                  </a:extLst>
                </a:gridCol>
                <a:gridCol w="1182414">
                  <a:extLst>
                    <a:ext uri="{9D8B030D-6E8A-4147-A177-3AD203B41FA5}">
                      <a16:colId xmlns:a16="http://schemas.microsoft.com/office/drawing/2014/main" xmlns="" val="21824744"/>
                    </a:ext>
                  </a:extLst>
                </a:gridCol>
                <a:gridCol w="914400">
                  <a:extLst>
                    <a:ext uri="{9D8B030D-6E8A-4147-A177-3AD203B41FA5}">
                      <a16:colId xmlns:a16="http://schemas.microsoft.com/office/drawing/2014/main" xmlns="" val="987933653"/>
                    </a:ext>
                  </a:extLst>
                </a:gridCol>
                <a:gridCol w="1103586">
                  <a:extLst>
                    <a:ext uri="{9D8B030D-6E8A-4147-A177-3AD203B41FA5}">
                      <a16:colId xmlns:a16="http://schemas.microsoft.com/office/drawing/2014/main" xmlns="" val="2623534799"/>
                    </a:ext>
                  </a:extLst>
                </a:gridCol>
                <a:gridCol w="3484178">
                  <a:extLst>
                    <a:ext uri="{9D8B030D-6E8A-4147-A177-3AD203B41FA5}">
                      <a16:colId xmlns:a16="http://schemas.microsoft.com/office/drawing/2014/main" xmlns="" val="929166039"/>
                    </a:ext>
                  </a:extLst>
                </a:gridCol>
              </a:tblGrid>
              <a:tr h="705251">
                <a:tc>
                  <a:txBody>
                    <a:bodyPr/>
                    <a:lstStyle/>
                    <a:p>
                      <a:r>
                        <a:rPr lang="en-US" b="1" dirty="0"/>
                        <a:t>Category / Risk</a:t>
                      </a:r>
                      <a:endParaRPr lang="en-US" dirty="0"/>
                    </a:p>
                  </a:txBody>
                  <a:tcPr anchor="ctr"/>
                </a:tc>
                <a:tc>
                  <a:txBody>
                    <a:bodyPr/>
                    <a:lstStyle/>
                    <a:p>
                      <a:r>
                        <a:rPr lang="en-US" b="1"/>
                        <a:t>Likelihood</a:t>
                      </a:r>
                      <a:endParaRPr lang="en-US"/>
                    </a:p>
                  </a:txBody>
                  <a:tcPr anchor="ctr"/>
                </a:tc>
                <a:tc>
                  <a:txBody>
                    <a:bodyPr/>
                    <a:lstStyle/>
                    <a:p>
                      <a:r>
                        <a:rPr lang="en-US" b="1"/>
                        <a:t>Impact</a:t>
                      </a:r>
                      <a:endParaRPr lang="en-US"/>
                    </a:p>
                  </a:txBody>
                  <a:tcPr anchor="ctr"/>
                </a:tc>
                <a:tc>
                  <a:txBody>
                    <a:bodyPr/>
                    <a:lstStyle/>
                    <a:p>
                      <a:r>
                        <a:rPr lang="en-US" b="1"/>
                        <a:t>Mitigation Strategy</a:t>
                      </a:r>
                      <a:endParaRPr lang="en-US"/>
                    </a:p>
                  </a:txBody>
                  <a:tcPr anchor="ctr"/>
                </a:tc>
                <a:tc>
                  <a:txBody>
                    <a:bodyPr/>
                    <a:lstStyle/>
                    <a:p>
                      <a:pPr algn="ctr"/>
                      <a:r>
                        <a:rPr lang="en-US" sz="1600" dirty="0"/>
                        <a:t>Impact</a:t>
                      </a:r>
                    </a:p>
                  </a:txBody>
                  <a:tcPr anchor="ctr"/>
                </a:tc>
                <a:tc>
                  <a:txBody>
                    <a:bodyPr/>
                    <a:lstStyle/>
                    <a:p>
                      <a:pPr algn="ctr"/>
                      <a:r>
                        <a:rPr lang="en-US" sz="1600" dirty="0"/>
                        <a:t>Severity</a:t>
                      </a:r>
                    </a:p>
                  </a:txBody>
                  <a:tcPr anchor="ctr"/>
                </a:tc>
                <a:tc>
                  <a:txBody>
                    <a:bodyPr/>
                    <a:lstStyle/>
                    <a:p>
                      <a:pPr algn="ctr"/>
                      <a:r>
                        <a:rPr lang="en-US" sz="1600" dirty="0"/>
                        <a:t>Mitigation Strategy</a:t>
                      </a:r>
                    </a:p>
                  </a:txBody>
                  <a:tcPr anchor="ctr"/>
                </a:tc>
                <a:extLst>
                  <a:ext uri="{0D108BD9-81ED-4DB2-BD59-A6C34878D82A}">
                    <a16:rowId xmlns:a16="http://schemas.microsoft.com/office/drawing/2014/main" xmlns="" val="1309428800"/>
                  </a:ext>
                </a:extLst>
              </a:tr>
              <a:tr h="705251">
                <a:tc>
                  <a:txBody>
                    <a:bodyPr/>
                    <a:lstStyle/>
                    <a:p>
                      <a:r>
                        <a:rPr lang="en-US"/>
                        <a:t>Data Inaccuracy</a:t>
                      </a:r>
                    </a:p>
                  </a:txBody>
                  <a:tcPr anchor="ctr"/>
                </a:tc>
                <a:tc>
                  <a:txBody>
                    <a:bodyPr/>
                    <a:lstStyle/>
                    <a:p>
                      <a:r>
                        <a:rPr lang="en-US"/>
                        <a:t>High</a:t>
                      </a:r>
                    </a:p>
                  </a:txBody>
                  <a:tcPr anchor="ctr"/>
                </a:tc>
                <a:tc>
                  <a:txBody>
                    <a:bodyPr/>
                    <a:lstStyle/>
                    <a:p>
                      <a:r>
                        <a:rPr lang="en-US"/>
                        <a:t>High</a:t>
                      </a:r>
                    </a:p>
                  </a:txBody>
                  <a:tcPr anchor="ctr"/>
                </a:tc>
                <a:tc>
                  <a:txBody>
                    <a:bodyPr/>
                    <a:lstStyle/>
                    <a:p>
                      <a:r>
                        <a:rPr lang="en-US"/>
                        <a:t>Regular data validation, maintain backup datasets.</a:t>
                      </a:r>
                    </a:p>
                  </a:txBody>
                  <a:tcPr anchor="ctr"/>
                </a:tc>
                <a:tc>
                  <a:txBody>
                    <a:bodyPr/>
                    <a:lstStyle/>
                    <a:p>
                      <a:pPr algn="ctr"/>
                      <a:endParaRPr lang="en-US" sz="1600" dirty="0"/>
                    </a:p>
                  </a:txBody>
                  <a:tcPr anchor="ctr"/>
                </a:tc>
                <a:tc>
                  <a:txBody>
                    <a:bodyPr/>
                    <a:lstStyle/>
                    <a:p>
                      <a:pPr algn="ctr"/>
                      <a:endParaRPr lang="en-US" sz="1600" dirty="0"/>
                    </a:p>
                  </a:txBody>
                  <a:tcPr anchor="ctr"/>
                </a:tc>
                <a:tc>
                  <a:txBody>
                    <a:bodyPr/>
                    <a:lstStyle/>
                    <a:p>
                      <a:pPr algn="ctr"/>
                      <a:endParaRPr lang="en-US" sz="1600" dirty="0"/>
                    </a:p>
                  </a:txBody>
                  <a:tcPr anchor="ctr"/>
                </a:tc>
              </a:tr>
              <a:tr h="705251">
                <a:tc>
                  <a:txBody>
                    <a:bodyPr/>
                    <a:lstStyle/>
                    <a:p>
                      <a:r>
                        <a:rPr lang="en-US"/>
                        <a:t>Staff Unavailability</a:t>
                      </a:r>
                    </a:p>
                  </a:txBody>
                  <a:tcPr anchor="ctr"/>
                </a:tc>
                <a:tc>
                  <a:txBody>
                    <a:bodyPr/>
                    <a:lstStyle/>
                    <a:p>
                      <a:r>
                        <a:rPr lang="en-US"/>
                        <a:t>Medium</a:t>
                      </a:r>
                    </a:p>
                  </a:txBody>
                  <a:tcPr anchor="ctr"/>
                </a:tc>
                <a:tc>
                  <a:txBody>
                    <a:bodyPr/>
                    <a:lstStyle/>
                    <a:p>
                      <a:r>
                        <a:rPr lang="en-US"/>
                        <a:t>High</a:t>
                      </a:r>
                    </a:p>
                  </a:txBody>
                  <a:tcPr anchor="ctr"/>
                </a:tc>
                <a:tc>
                  <a:txBody>
                    <a:bodyPr/>
                    <a:lstStyle/>
                    <a:p>
                      <a:r>
                        <a:rPr lang="en-US"/>
                        <a:t>Cross-train staff, schedule backup personnel.</a:t>
                      </a:r>
                    </a:p>
                  </a:txBody>
                  <a:tcPr anchor="ctr"/>
                </a:tc>
                <a:tc>
                  <a:txBody>
                    <a:bodyPr/>
                    <a:lstStyle/>
                    <a:p>
                      <a:endParaRPr lang="en-US" sz="1400" dirty="0"/>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xmlns="" val="2630983579"/>
                  </a:ext>
                </a:extLst>
              </a:tr>
              <a:tr h="705251">
                <a:tc>
                  <a:txBody>
                    <a:bodyPr/>
                    <a:lstStyle/>
                    <a:p>
                      <a:r>
                        <a:rPr lang="en-US"/>
                        <a:t>Technology Downtime</a:t>
                      </a:r>
                    </a:p>
                  </a:txBody>
                  <a:tcPr anchor="ctr"/>
                </a:tc>
                <a:tc>
                  <a:txBody>
                    <a:bodyPr/>
                    <a:lstStyle/>
                    <a:p>
                      <a:r>
                        <a:rPr lang="en-US"/>
                        <a:t>Medium</a:t>
                      </a:r>
                    </a:p>
                  </a:txBody>
                  <a:tcPr anchor="ctr"/>
                </a:tc>
                <a:tc>
                  <a:txBody>
                    <a:bodyPr/>
                    <a:lstStyle/>
                    <a:p>
                      <a:r>
                        <a:rPr lang="en-US"/>
                        <a:t>Medium</a:t>
                      </a:r>
                    </a:p>
                  </a:txBody>
                  <a:tcPr anchor="ctr"/>
                </a:tc>
                <a:tc>
                  <a:txBody>
                    <a:bodyPr/>
                    <a:lstStyle/>
                    <a:p>
                      <a:r>
                        <a:rPr lang="en-US"/>
                        <a:t>Backup systems, regular maintenance during off-peak hours.</a:t>
                      </a:r>
                    </a:p>
                  </a:txBody>
                  <a:tcPr anchor="ctr"/>
                </a:tc>
                <a:tc>
                  <a:txBody>
                    <a:bodyPr/>
                    <a:lstStyle/>
                    <a:p>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xmlns="" val="225908096"/>
                  </a:ext>
                </a:extLst>
              </a:tr>
              <a:tr h="705251">
                <a:tc>
                  <a:txBody>
                    <a:bodyPr/>
                    <a:lstStyle/>
                    <a:p>
                      <a:r>
                        <a:rPr lang="en-US"/>
                        <a:t>Workflow Bottlenecks</a:t>
                      </a:r>
                    </a:p>
                  </a:txBody>
                  <a:tcPr anchor="ctr"/>
                </a:tc>
                <a:tc>
                  <a:txBody>
                    <a:bodyPr/>
                    <a:lstStyle/>
                    <a:p>
                      <a:r>
                        <a:rPr lang="en-US"/>
                        <a:t>Medium</a:t>
                      </a:r>
                    </a:p>
                  </a:txBody>
                  <a:tcPr anchor="ctr"/>
                </a:tc>
                <a:tc>
                  <a:txBody>
                    <a:bodyPr/>
                    <a:lstStyle/>
                    <a:p>
                      <a:r>
                        <a:rPr lang="en-US"/>
                        <a:t>Medium</a:t>
                      </a:r>
                    </a:p>
                  </a:txBody>
                  <a:tcPr anchor="ctr"/>
                </a:tc>
                <a:tc>
                  <a:txBody>
                    <a:bodyPr/>
                    <a:lstStyle/>
                    <a:p>
                      <a:r>
                        <a:rPr lang="en-US"/>
                        <a:t>Streamline processes, implement automation where possible.</a:t>
                      </a:r>
                    </a:p>
                  </a:txBody>
                  <a:tcPr anchor="ctr"/>
                </a:tc>
                <a:tc>
                  <a:txBody>
                    <a:bodyPr/>
                    <a:lstStyle/>
                    <a:p>
                      <a:endParaRPr lang="en-US" sz="140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xmlns="" val="1066215161"/>
                  </a:ext>
                </a:extLst>
              </a:tr>
              <a:tr h="705251">
                <a:tc>
                  <a:txBody>
                    <a:bodyPr/>
                    <a:lstStyle/>
                    <a:p>
                      <a:r>
                        <a:rPr lang="en-US"/>
                        <a:t>Limited Budget</a:t>
                      </a:r>
                    </a:p>
                  </a:txBody>
                  <a:tcPr anchor="ctr"/>
                </a:tc>
                <a:tc>
                  <a:txBody>
                    <a:bodyPr/>
                    <a:lstStyle/>
                    <a:p>
                      <a:r>
                        <a:rPr lang="en-US"/>
                        <a:t>Low</a:t>
                      </a:r>
                    </a:p>
                  </a:txBody>
                  <a:tcPr anchor="ctr"/>
                </a:tc>
                <a:tc>
                  <a:txBody>
                    <a:bodyPr/>
                    <a:lstStyle/>
                    <a:p>
                      <a:r>
                        <a:rPr lang="en-US"/>
                        <a:t>Medium</a:t>
                      </a:r>
                    </a:p>
                  </a:txBody>
                  <a:tcPr anchor="ctr"/>
                </a:tc>
                <a:tc>
                  <a:txBody>
                    <a:bodyPr/>
                    <a:lstStyle/>
                    <a:p>
                      <a:r>
                        <a:rPr lang="en-US"/>
                        <a:t>Prioritize cost-effective solutions, phased implementation plan.</a:t>
                      </a:r>
                    </a:p>
                  </a:txBody>
                  <a:tcPr anchor="ct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xmlns="" val="4235624384"/>
                  </a:ext>
                </a:extLst>
              </a:tr>
              <a:tr h="705251">
                <a:tc>
                  <a:txBody>
                    <a:bodyPr/>
                    <a:lstStyle/>
                    <a:p>
                      <a:r>
                        <a:rPr lang="en-US"/>
                        <a:t>Minor Process Changes</a:t>
                      </a:r>
                    </a:p>
                  </a:txBody>
                  <a:tcPr anchor="ctr"/>
                </a:tc>
                <a:tc>
                  <a:txBody>
                    <a:bodyPr/>
                    <a:lstStyle/>
                    <a:p>
                      <a:r>
                        <a:rPr lang="en-US"/>
                        <a:t>Low</a:t>
                      </a:r>
                    </a:p>
                  </a:txBody>
                  <a:tcPr anchor="ctr"/>
                </a:tc>
                <a:tc>
                  <a:txBody>
                    <a:bodyPr/>
                    <a:lstStyle/>
                    <a:p>
                      <a:r>
                        <a:rPr lang="en-US"/>
                        <a:t>Low</a:t>
                      </a:r>
                    </a:p>
                  </a:txBody>
                  <a:tcPr anchor="ctr"/>
                </a:tc>
                <a:tc>
                  <a:txBody>
                    <a:bodyPr/>
                    <a:lstStyle/>
                    <a:p>
                      <a:r>
                        <a:rPr lang="en-US" dirty="0"/>
                        <a:t>Monitor changes, update training and documentation.</a:t>
                      </a:r>
                    </a:p>
                  </a:txBody>
                  <a:tcPr anchor="ctr"/>
                </a:tc>
                <a:tc>
                  <a:txBody>
                    <a:bodyPr/>
                    <a:lstStyle/>
                    <a:p>
                      <a:endParaRPr lang="en-US" sz="1400"/>
                    </a:p>
                  </a:txBody>
                  <a:tcPr/>
                </a:tc>
                <a:tc>
                  <a:txBody>
                    <a:bodyPr/>
                    <a:lstStyle/>
                    <a:p>
                      <a:endParaRPr lang="en-US" sz="1400"/>
                    </a:p>
                  </a:txBody>
                  <a:tcPr/>
                </a:tc>
                <a:tc>
                  <a:txBody>
                    <a:bodyPr/>
                    <a:lstStyle/>
                    <a:p>
                      <a:endParaRPr lang="en-US" sz="1400" dirty="0"/>
                    </a:p>
                  </a:txBody>
                  <a:tcPr/>
                </a:tc>
                <a:extLst>
                  <a:ext uri="{0D108BD9-81ED-4DB2-BD59-A6C34878D82A}">
                    <a16:rowId xmlns:a16="http://schemas.microsoft.com/office/drawing/2014/main" xmlns="" val="1465810178"/>
                  </a:ext>
                </a:extLst>
              </a:tr>
            </a:tbl>
          </a:graphicData>
        </a:graphic>
      </p:graphicFrame>
    </p:spTree>
    <p:extLst>
      <p:ext uri="{BB962C8B-B14F-4D97-AF65-F5344CB8AC3E}">
        <p14:creationId xmlns:p14="http://schemas.microsoft.com/office/powerpoint/2010/main" val="3270746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C5B3817F-6689-ACAB-63B3-0E973A2EDC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450E3C71-511C-AAAC-58DA-02EDAE9A6EF4}"/>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xmlns="" id="{6F1DE4E7-CD4C-5AC8-6C19-4683189238FD}"/>
              </a:ext>
            </a:extLst>
          </p:cNvPr>
          <p:cNvSpPr>
            <a:spLocks noGrp="1"/>
          </p:cNvSpPr>
          <p:nvPr>
            <p:ph idx="1"/>
          </p:nvPr>
        </p:nvSpPr>
        <p:spPr>
          <a:xfrm>
            <a:off x="838200" y="1203434"/>
            <a:ext cx="10515600" cy="404648"/>
          </a:xfrm>
        </p:spPr>
        <p:txBody>
          <a:bodyPr>
            <a:normAutofit/>
          </a:bodyPr>
          <a:lstStyle/>
          <a:p>
            <a:pPr marL="0" indent="0">
              <a:buNone/>
            </a:pPr>
            <a:r>
              <a:rPr lang="en-US" sz="2000" b="1" dirty="0"/>
              <a:t>F</a:t>
            </a:r>
            <a:r>
              <a:rPr lang="en-US" sz="2000" b="1" dirty="0">
                <a:latin typeface="Arial" panose="020B0604020202020204" pitchFamily="34" charset="0"/>
                <a:cs typeface="Arial" panose="020B0604020202020204" pitchFamily="34" charset="0"/>
              </a:rPr>
              <a:t>actors included in the Contingency Plan:</a:t>
            </a:r>
          </a:p>
          <a:p>
            <a:pPr marL="0" indent="0">
              <a:buNone/>
            </a:pPr>
            <a:endParaRPr lang="en-US" sz="2000" b="1"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2000" dirty="0">
              <a:latin typeface="Arial" panose="020B0604020202020204" pitchFamily="34" charset="0"/>
              <a:cs typeface="Arial" panose="020B0604020202020204" pitchFamily="34" charset="0"/>
            </a:endParaRPr>
          </a:p>
          <a:p>
            <a:endParaRPr lang="en-US" sz="2000" dirty="0"/>
          </a:p>
        </p:txBody>
      </p:sp>
      <p:graphicFrame>
        <p:nvGraphicFramePr>
          <p:cNvPr id="4" name="Table 3">
            <a:extLst>
              <a:ext uri="{FF2B5EF4-FFF2-40B4-BE49-F238E27FC236}">
                <a16:creationId xmlns:a16="http://schemas.microsoft.com/office/drawing/2014/main" xmlns="" id="{5D183F75-2651-D1C3-C0DA-D23AFD2A8537}"/>
              </a:ext>
            </a:extLst>
          </p:cNvPr>
          <p:cNvGraphicFramePr>
            <a:graphicFrameLocks noGrp="1"/>
          </p:cNvGraphicFramePr>
          <p:nvPr>
            <p:extLst>
              <p:ext uri="{D42A27DB-BD31-4B8C-83A1-F6EECF244321}">
                <p14:modId xmlns:p14="http://schemas.microsoft.com/office/powerpoint/2010/main" val="2890711965"/>
              </p:ext>
            </p:extLst>
          </p:nvPr>
        </p:nvGraphicFramePr>
        <p:xfrm>
          <a:off x="947738" y="1608081"/>
          <a:ext cx="10406063" cy="6400800"/>
        </p:xfrm>
        <a:graphic>
          <a:graphicData uri="http://schemas.openxmlformats.org/drawingml/2006/table">
            <a:tbl>
              <a:tblPr firstRow="1" bandRow="1">
                <a:tableStyleId>{5C22544A-7EE6-4342-B048-85BDC9FD1C3A}</a:tableStyleId>
              </a:tblPr>
              <a:tblGrid>
                <a:gridCol w="1222751">
                  <a:extLst>
                    <a:ext uri="{9D8B030D-6E8A-4147-A177-3AD203B41FA5}">
                      <a16:colId xmlns:a16="http://schemas.microsoft.com/office/drawing/2014/main" xmlns="" val="1851853827"/>
                    </a:ext>
                  </a:extLst>
                </a:gridCol>
                <a:gridCol w="1222751"/>
                <a:gridCol w="7960561">
                  <a:extLst>
                    <a:ext uri="{9D8B030D-6E8A-4147-A177-3AD203B41FA5}">
                      <a16:colId xmlns:a16="http://schemas.microsoft.com/office/drawing/2014/main" xmlns="" val="3571702554"/>
                    </a:ext>
                  </a:extLst>
                </a:gridCol>
              </a:tblGrid>
              <a:tr h="623864">
                <a:tc>
                  <a:txBody>
                    <a:bodyPr/>
                    <a:lstStyle/>
                    <a:p>
                      <a:r>
                        <a:rPr lang="en-US" b="1" dirty="0"/>
                        <a:t>Risk ID</a:t>
                      </a:r>
                      <a:endParaRPr lang="en-US" dirty="0"/>
                    </a:p>
                  </a:txBody>
                  <a:tcPr anchor="ctr"/>
                </a:tc>
                <a:tc>
                  <a:txBody>
                    <a:bodyPr/>
                    <a:lstStyle/>
                    <a:p>
                      <a:r>
                        <a:rPr lang="en-US" b="1"/>
                        <a:t>Factors / Risks</a:t>
                      </a:r>
                      <a:endParaRPr lang="en-US"/>
                    </a:p>
                  </a:txBody>
                  <a:tcPr anchor="ctr"/>
                </a:tc>
                <a:tc>
                  <a:txBody>
                    <a:bodyPr/>
                    <a:lstStyle/>
                    <a:p>
                      <a:r>
                        <a:rPr lang="en-US" b="1"/>
                        <a:t>Contingency Plan</a:t>
                      </a:r>
                      <a:endParaRPr lang="en-US"/>
                    </a:p>
                  </a:txBody>
                  <a:tcPr anchor="ctr"/>
                </a:tc>
                <a:extLst>
                  <a:ext uri="{0D108BD9-81ED-4DB2-BD59-A6C34878D82A}">
                    <a16:rowId xmlns:a16="http://schemas.microsoft.com/office/drawing/2014/main" xmlns="" val="4272851797"/>
                  </a:ext>
                </a:extLst>
              </a:tr>
              <a:tr h="623864">
                <a:tc>
                  <a:txBody>
                    <a:bodyPr/>
                    <a:lstStyle/>
                    <a:p>
                      <a:r>
                        <a:rPr lang="en-US"/>
                        <a:t>R1</a:t>
                      </a:r>
                    </a:p>
                  </a:txBody>
                  <a:tcPr anchor="ctr"/>
                </a:tc>
                <a:tc>
                  <a:txBody>
                    <a:bodyPr/>
                    <a:lstStyle/>
                    <a:p>
                      <a:r>
                        <a:rPr lang="en-US"/>
                        <a:t>Data Inaccuracy</a:t>
                      </a:r>
                    </a:p>
                  </a:txBody>
                  <a:tcPr anchor="ctr"/>
                </a:tc>
                <a:tc>
                  <a:txBody>
                    <a:bodyPr/>
                    <a:lstStyle/>
                    <a:p>
                      <a:r>
                        <a:rPr lang="en-US"/>
                        <a:t>Perform regular data validation; maintain backup datasets.</a:t>
                      </a:r>
                    </a:p>
                  </a:txBody>
                  <a:tcPr anchor="ctr"/>
                </a:tc>
                <a:extLst>
                  <a:ext uri="{0D108BD9-81ED-4DB2-BD59-A6C34878D82A}">
                    <a16:rowId xmlns:a16="http://schemas.microsoft.com/office/drawing/2014/main" xmlns="" val="801921301"/>
                  </a:ext>
                </a:extLst>
              </a:tr>
              <a:tr h="623864">
                <a:tc>
                  <a:txBody>
                    <a:bodyPr/>
                    <a:lstStyle/>
                    <a:p>
                      <a:r>
                        <a:rPr lang="en-US"/>
                        <a:t>R2</a:t>
                      </a:r>
                    </a:p>
                  </a:txBody>
                  <a:tcPr anchor="ctr"/>
                </a:tc>
                <a:tc>
                  <a:txBody>
                    <a:bodyPr/>
                    <a:lstStyle/>
                    <a:p>
                      <a:r>
                        <a:rPr lang="en-US"/>
                        <a:t>Staff Unavailability</a:t>
                      </a:r>
                    </a:p>
                  </a:txBody>
                  <a:tcPr anchor="ctr"/>
                </a:tc>
                <a:tc>
                  <a:txBody>
                    <a:bodyPr/>
                    <a:lstStyle/>
                    <a:p>
                      <a:r>
                        <a:rPr lang="en-US"/>
                        <a:t>Cross-train staff; schedule backup personnel for critical tasks.</a:t>
                      </a:r>
                    </a:p>
                  </a:txBody>
                  <a:tcPr anchor="ctr"/>
                </a:tc>
                <a:extLst>
                  <a:ext uri="{0D108BD9-81ED-4DB2-BD59-A6C34878D82A}">
                    <a16:rowId xmlns:a16="http://schemas.microsoft.com/office/drawing/2014/main" xmlns="" val="2302769115"/>
                  </a:ext>
                </a:extLst>
              </a:tr>
              <a:tr h="623864">
                <a:tc>
                  <a:txBody>
                    <a:bodyPr/>
                    <a:lstStyle/>
                    <a:p>
                      <a:r>
                        <a:rPr lang="en-US"/>
                        <a:t>R3</a:t>
                      </a:r>
                    </a:p>
                  </a:txBody>
                  <a:tcPr anchor="ctr"/>
                </a:tc>
                <a:tc>
                  <a:txBody>
                    <a:bodyPr/>
                    <a:lstStyle/>
                    <a:p>
                      <a:r>
                        <a:rPr lang="en-US"/>
                        <a:t>Technology Downtime</a:t>
                      </a:r>
                    </a:p>
                  </a:txBody>
                  <a:tcPr anchor="ctr"/>
                </a:tc>
                <a:tc>
                  <a:txBody>
                    <a:bodyPr/>
                    <a:lstStyle/>
                    <a:p>
                      <a:r>
                        <a:rPr lang="en-US"/>
                        <a:t>Use backup systems; schedule maintenance during off-peak hours.</a:t>
                      </a:r>
                    </a:p>
                  </a:txBody>
                  <a:tcPr anchor="ctr"/>
                </a:tc>
                <a:extLst>
                  <a:ext uri="{0D108BD9-81ED-4DB2-BD59-A6C34878D82A}">
                    <a16:rowId xmlns:a16="http://schemas.microsoft.com/office/drawing/2014/main" xmlns="" val="4145011922"/>
                  </a:ext>
                </a:extLst>
              </a:tr>
              <a:tr h="623864">
                <a:tc>
                  <a:txBody>
                    <a:bodyPr/>
                    <a:lstStyle/>
                    <a:p>
                      <a:r>
                        <a:rPr lang="en-US"/>
                        <a:t>R4</a:t>
                      </a:r>
                    </a:p>
                  </a:txBody>
                  <a:tcPr anchor="ctr"/>
                </a:tc>
                <a:tc>
                  <a:txBody>
                    <a:bodyPr/>
                    <a:lstStyle/>
                    <a:p>
                      <a:r>
                        <a:rPr lang="en-US"/>
                        <a:t>Workflow Bottlenecks</a:t>
                      </a:r>
                    </a:p>
                  </a:txBody>
                  <a:tcPr anchor="ctr"/>
                </a:tc>
                <a:tc>
                  <a:txBody>
                    <a:bodyPr/>
                    <a:lstStyle/>
                    <a:p>
                      <a:r>
                        <a:rPr lang="en-US"/>
                        <a:t>Implement process automation; review and streamline workflows.</a:t>
                      </a:r>
                    </a:p>
                  </a:txBody>
                  <a:tcPr anchor="ctr"/>
                </a:tc>
                <a:extLst>
                  <a:ext uri="{0D108BD9-81ED-4DB2-BD59-A6C34878D82A}">
                    <a16:rowId xmlns:a16="http://schemas.microsoft.com/office/drawing/2014/main" xmlns="" val="1524549665"/>
                  </a:ext>
                </a:extLst>
              </a:tr>
              <a:tr h="623864">
                <a:tc>
                  <a:txBody>
                    <a:bodyPr/>
                    <a:lstStyle/>
                    <a:p>
                      <a:r>
                        <a:rPr lang="en-US"/>
                        <a:t>R5</a:t>
                      </a:r>
                    </a:p>
                  </a:txBody>
                  <a:tcPr anchor="ctr"/>
                </a:tc>
                <a:tc>
                  <a:txBody>
                    <a:bodyPr/>
                    <a:lstStyle/>
                    <a:p>
                      <a:r>
                        <a:rPr lang="en-US"/>
                        <a:t>Limited Budget</a:t>
                      </a:r>
                    </a:p>
                  </a:txBody>
                  <a:tcPr anchor="ctr"/>
                </a:tc>
                <a:tc>
                  <a:txBody>
                    <a:bodyPr/>
                    <a:lstStyle/>
                    <a:p>
                      <a:r>
                        <a:rPr lang="en-US"/>
                        <a:t>Prioritize cost-effective solutions; phased implementation plan.</a:t>
                      </a:r>
                    </a:p>
                  </a:txBody>
                  <a:tcPr anchor="ctr"/>
                </a:tc>
                <a:extLst>
                  <a:ext uri="{0D108BD9-81ED-4DB2-BD59-A6C34878D82A}">
                    <a16:rowId xmlns:a16="http://schemas.microsoft.com/office/drawing/2014/main" xmlns="" val="3870911858"/>
                  </a:ext>
                </a:extLst>
              </a:tr>
              <a:tr h="623864">
                <a:tc>
                  <a:txBody>
                    <a:bodyPr/>
                    <a:lstStyle/>
                    <a:p>
                      <a:r>
                        <a:rPr lang="en-US"/>
                        <a:t>R6</a:t>
                      </a:r>
                    </a:p>
                  </a:txBody>
                  <a:tcPr anchor="ctr"/>
                </a:tc>
                <a:tc>
                  <a:txBody>
                    <a:bodyPr/>
                    <a:lstStyle/>
                    <a:p>
                      <a:r>
                        <a:rPr lang="en-US"/>
                        <a:t>Minor Process Changes</a:t>
                      </a:r>
                    </a:p>
                  </a:txBody>
                  <a:tcPr anchor="ctr"/>
                </a:tc>
                <a:tc>
                  <a:txBody>
                    <a:bodyPr/>
                    <a:lstStyle/>
                    <a:p>
                      <a:r>
                        <a:rPr lang="en-US" dirty="0"/>
                        <a:t>Monitor changes; update documentation and training materials.</a:t>
                      </a:r>
                    </a:p>
                  </a:txBody>
                  <a:tcPr anchor="ctr"/>
                </a:tc>
                <a:extLst>
                  <a:ext uri="{0D108BD9-81ED-4DB2-BD59-A6C34878D82A}">
                    <a16:rowId xmlns:a16="http://schemas.microsoft.com/office/drawing/2014/main" xmlns="" val="3161680065"/>
                  </a:ext>
                </a:extLst>
              </a:tr>
            </a:tbl>
          </a:graphicData>
        </a:graphic>
      </p:graphicFrame>
    </p:spTree>
    <p:extLst>
      <p:ext uri="{BB962C8B-B14F-4D97-AF65-F5344CB8AC3E}">
        <p14:creationId xmlns:p14="http://schemas.microsoft.com/office/powerpoint/2010/main" val="37275221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1C9F9A99-BA4A-152F-7848-7573D1146B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17B25A81-4B73-66D7-5458-5891145C93F3}"/>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xmlns="" id="{0F3BB9D3-79FE-68E3-54BD-1E5610BB03C3}"/>
              </a:ext>
            </a:extLst>
          </p:cNvPr>
          <p:cNvSpPr>
            <a:spLocks noGrp="1"/>
          </p:cNvSpPr>
          <p:nvPr>
            <p:ph idx="1"/>
          </p:nvPr>
        </p:nvSpPr>
        <p:spPr>
          <a:xfrm>
            <a:off x="838200" y="1203431"/>
            <a:ext cx="10515600" cy="420414"/>
          </a:xfrm>
        </p:spPr>
        <p:txBody>
          <a:bodyPr>
            <a:normAutofit/>
          </a:bodyPr>
          <a:lstStyle/>
          <a:p>
            <a:pPr marL="0" indent="0">
              <a:buNone/>
            </a:pPr>
            <a:r>
              <a:rPr lang="en-US" sz="2000" b="1" dirty="0"/>
              <a:t>Risks prioritized </a:t>
            </a:r>
            <a:r>
              <a:rPr lang="en-US" sz="2000" b="1" dirty="0">
                <a:latin typeface="Arial" panose="020B0604020202020204" pitchFamily="34" charset="0"/>
                <a:cs typeface="Arial" panose="020B0604020202020204" pitchFamily="34" charset="0"/>
              </a:rPr>
              <a:t>based on the Visual Risk Matrix:</a:t>
            </a:r>
            <a:endParaRPr lang="en-US" sz="2000" b="1" dirty="0"/>
          </a:p>
          <a:p>
            <a:pPr marL="0" indent="0">
              <a:buNone/>
            </a:pPr>
            <a:endParaRPr lang="en-US" sz="2000" b="1" dirty="0"/>
          </a:p>
        </p:txBody>
      </p:sp>
      <p:graphicFrame>
        <p:nvGraphicFramePr>
          <p:cNvPr id="5" name="Table 4">
            <a:extLst>
              <a:ext uri="{FF2B5EF4-FFF2-40B4-BE49-F238E27FC236}">
                <a16:creationId xmlns:a16="http://schemas.microsoft.com/office/drawing/2014/main" xmlns="" id="{91B1EDBC-1A73-AAB2-3366-5B08FA9AC253}"/>
              </a:ext>
            </a:extLst>
          </p:cNvPr>
          <p:cNvGraphicFramePr>
            <a:graphicFrameLocks noGrp="1"/>
          </p:cNvGraphicFramePr>
          <p:nvPr>
            <p:extLst>
              <p:ext uri="{D42A27DB-BD31-4B8C-83A1-F6EECF244321}">
                <p14:modId xmlns:p14="http://schemas.microsoft.com/office/powerpoint/2010/main" val="142218767"/>
              </p:ext>
            </p:extLst>
          </p:nvPr>
        </p:nvGraphicFramePr>
        <p:xfrm>
          <a:off x="504497" y="1618586"/>
          <a:ext cx="11176000" cy="5577840"/>
        </p:xfrm>
        <a:graphic>
          <a:graphicData uri="http://schemas.openxmlformats.org/drawingml/2006/table">
            <a:tbl>
              <a:tblPr firstRow="1" bandRow="1">
                <a:tableStyleId>{5C22544A-7EE6-4342-B048-85BDC9FD1C3A}</a:tableStyleId>
              </a:tblPr>
              <a:tblGrid>
                <a:gridCol w="1813034">
                  <a:extLst>
                    <a:ext uri="{9D8B030D-6E8A-4147-A177-3AD203B41FA5}">
                      <a16:colId xmlns:a16="http://schemas.microsoft.com/office/drawing/2014/main" xmlns="" val="3039038312"/>
                    </a:ext>
                  </a:extLst>
                </a:gridCol>
                <a:gridCol w="3373821">
                  <a:extLst>
                    <a:ext uri="{9D8B030D-6E8A-4147-A177-3AD203B41FA5}">
                      <a16:colId xmlns:a16="http://schemas.microsoft.com/office/drawing/2014/main" xmlns="" val="2747484958"/>
                    </a:ext>
                  </a:extLst>
                </a:gridCol>
                <a:gridCol w="3231931">
                  <a:extLst>
                    <a:ext uri="{9D8B030D-6E8A-4147-A177-3AD203B41FA5}">
                      <a16:colId xmlns:a16="http://schemas.microsoft.com/office/drawing/2014/main" xmlns="" val="4092933901"/>
                    </a:ext>
                  </a:extLst>
                </a:gridCol>
                <a:gridCol w="2757214">
                  <a:extLst>
                    <a:ext uri="{9D8B030D-6E8A-4147-A177-3AD203B41FA5}">
                      <a16:colId xmlns:a16="http://schemas.microsoft.com/office/drawing/2014/main" xmlns="" val="1697898211"/>
                    </a:ext>
                  </a:extLst>
                </a:gridCol>
              </a:tblGrid>
              <a:tr h="608850">
                <a:tc>
                  <a:txBody>
                    <a:bodyPr/>
                    <a:lstStyle/>
                    <a:p>
                      <a:r>
                        <a:rPr lang="en-US" b="1" dirty="0"/>
                        <a:t>Priority Level</a:t>
                      </a:r>
                      <a:endParaRPr lang="en-US" dirty="0"/>
                    </a:p>
                  </a:txBody>
                  <a:tcPr anchor="ctr"/>
                </a:tc>
                <a:tc>
                  <a:txBody>
                    <a:bodyPr/>
                    <a:lstStyle/>
                    <a:p>
                      <a:r>
                        <a:rPr lang="en-US" b="1"/>
                        <a:t>Risk ID &amp; Description</a:t>
                      </a:r>
                      <a:endParaRPr lang="en-US"/>
                    </a:p>
                  </a:txBody>
                  <a:tcPr anchor="ctr"/>
                </a:tc>
                <a:tc>
                  <a:txBody>
                    <a:bodyPr/>
                    <a:lstStyle/>
                    <a:p>
                      <a:r>
                        <a:rPr lang="en-US" b="1"/>
                        <a:t>Rationale</a:t>
                      </a:r>
                      <a:endParaRPr lang="en-US"/>
                    </a:p>
                  </a:txBody>
                  <a:tcPr anchor="ctr"/>
                </a:tc>
                <a:tc>
                  <a:txBody>
                    <a:bodyPr/>
                    <a:lstStyle/>
                    <a:p>
                      <a:r>
                        <a:rPr lang="en-US" b="1"/>
                        <a:t>Action Urgency</a:t>
                      </a:r>
                      <a:endParaRPr lang="en-US"/>
                    </a:p>
                  </a:txBody>
                  <a:tcPr anchor="ctr"/>
                </a:tc>
                <a:extLst>
                  <a:ext uri="{0D108BD9-81ED-4DB2-BD59-A6C34878D82A}">
                    <a16:rowId xmlns:a16="http://schemas.microsoft.com/office/drawing/2014/main" xmlns="" val="3296283810"/>
                  </a:ext>
                </a:extLst>
              </a:tr>
              <a:tr h="608850">
                <a:tc>
                  <a:txBody>
                    <a:bodyPr/>
                    <a:lstStyle/>
                    <a:p>
                      <a:r>
                        <a:rPr lang="en-US"/>
                        <a:t>High</a:t>
                      </a:r>
                    </a:p>
                  </a:txBody>
                  <a:tcPr anchor="ctr"/>
                </a:tc>
                <a:tc>
                  <a:txBody>
                    <a:bodyPr/>
                    <a:lstStyle/>
                    <a:p>
                      <a:r>
                        <a:rPr lang="en-US"/>
                        <a:t>R1 – Data Inaccuracy</a:t>
                      </a:r>
                    </a:p>
                  </a:txBody>
                  <a:tcPr anchor="ctr"/>
                </a:tc>
                <a:tc>
                  <a:txBody>
                    <a:bodyPr/>
                    <a:lstStyle/>
                    <a:p>
                      <a:r>
                        <a:rPr lang="en-US"/>
                        <a:t>Incorrect data affects analysis and decisions</a:t>
                      </a:r>
                    </a:p>
                  </a:txBody>
                  <a:tcPr anchor="ctr"/>
                </a:tc>
                <a:tc>
                  <a:txBody>
                    <a:bodyPr/>
                    <a:lstStyle/>
                    <a:p>
                      <a:r>
                        <a:rPr lang="en-US"/>
                        <a:t>Immediate</a:t>
                      </a:r>
                    </a:p>
                  </a:txBody>
                  <a:tcPr anchor="ctr"/>
                </a:tc>
                <a:extLst>
                  <a:ext uri="{0D108BD9-81ED-4DB2-BD59-A6C34878D82A}">
                    <a16:rowId xmlns:a16="http://schemas.microsoft.com/office/drawing/2014/main" xmlns="" val="3732995812"/>
                  </a:ext>
                </a:extLst>
              </a:tr>
              <a:tr h="608850">
                <a:tc>
                  <a:txBody>
                    <a:bodyPr/>
                    <a:lstStyle/>
                    <a:p>
                      <a:r>
                        <a:rPr lang="en-US"/>
                        <a:t>High</a:t>
                      </a:r>
                    </a:p>
                  </a:txBody>
                  <a:tcPr anchor="ctr"/>
                </a:tc>
                <a:tc>
                  <a:txBody>
                    <a:bodyPr/>
                    <a:lstStyle/>
                    <a:p>
                      <a:r>
                        <a:rPr lang="en-US"/>
                        <a:t>R2 – Staff Unavailability</a:t>
                      </a:r>
                    </a:p>
                  </a:txBody>
                  <a:tcPr anchor="ctr"/>
                </a:tc>
                <a:tc>
                  <a:txBody>
                    <a:bodyPr/>
                    <a:lstStyle/>
                    <a:p>
                      <a:r>
                        <a:rPr lang="en-US"/>
                        <a:t>Lack of staff input delays project milestones</a:t>
                      </a:r>
                    </a:p>
                  </a:txBody>
                  <a:tcPr anchor="ctr"/>
                </a:tc>
                <a:tc>
                  <a:txBody>
                    <a:bodyPr/>
                    <a:lstStyle/>
                    <a:p>
                      <a:r>
                        <a:rPr lang="en-US"/>
                        <a:t>Immediate</a:t>
                      </a:r>
                    </a:p>
                  </a:txBody>
                  <a:tcPr anchor="ctr"/>
                </a:tc>
                <a:extLst>
                  <a:ext uri="{0D108BD9-81ED-4DB2-BD59-A6C34878D82A}">
                    <a16:rowId xmlns:a16="http://schemas.microsoft.com/office/drawing/2014/main" xmlns="" val="1364604435"/>
                  </a:ext>
                </a:extLst>
              </a:tr>
              <a:tr h="608850">
                <a:tc>
                  <a:txBody>
                    <a:bodyPr/>
                    <a:lstStyle/>
                    <a:p>
                      <a:r>
                        <a:rPr lang="en-US"/>
                        <a:t>Medium</a:t>
                      </a:r>
                    </a:p>
                  </a:txBody>
                  <a:tcPr anchor="ctr"/>
                </a:tc>
                <a:tc>
                  <a:txBody>
                    <a:bodyPr/>
                    <a:lstStyle/>
                    <a:p>
                      <a:r>
                        <a:rPr lang="en-US"/>
                        <a:t>R3 – Technology Downtime</a:t>
                      </a:r>
                    </a:p>
                  </a:txBody>
                  <a:tcPr anchor="ctr"/>
                </a:tc>
                <a:tc>
                  <a:txBody>
                    <a:bodyPr/>
                    <a:lstStyle/>
                    <a:p>
                      <a:r>
                        <a:rPr lang="en-US"/>
                        <a:t>System failure can temporarily halt operations</a:t>
                      </a:r>
                    </a:p>
                  </a:txBody>
                  <a:tcPr anchor="ctr"/>
                </a:tc>
                <a:tc>
                  <a:txBody>
                    <a:bodyPr/>
                    <a:lstStyle/>
                    <a:p>
                      <a:r>
                        <a:rPr lang="en-US"/>
                        <a:t>Within 1 week</a:t>
                      </a:r>
                    </a:p>
                  </a:txBody>
                  <a:tcPr anchor="ctr"/>
                </a:tc>
                <a:extLst>
                  <a:ext uri="{0D108BD9-81ED-4DB2-BD59-A6C34878D82A}">
                    <a16:rowId xmlns:a16="http://schemas.microsoft.com/office/drawing/2014/main" xmlns="" val="187773215"/>
                  </a:ext>
                </a:extLst>
              </a:tr>
              <a:tr h="608850">
                <a:tc>
                  <a:txBody>
                    <a:bodyPr/>
                    <a:lstStyle/>
                    <a:p>
                      <a:r>
                        <a:rPr lang="en-US"/>
                        <a:t>Medium</a:t>
                      </a:r>
                    </a:p>
                  </a:txBody>
                  <a:tcPr anchor="ctr"/>
                </a:tc>
                <a:tc>
                  <a:txBody>
                    <a:bodyPr/>
                    <a:lstStyle/>
                    <a:p>
                      <a:r>
                        <a:rPr lang="en-US"/>
                        <a:t>R4 – Workflow Bottlenecks</a:t>
                      </a:r>
                    </a:p>
                  </a:txBody>
                  <a:tcPr anchor="ctr"/>
                </a:tc>
                <a:tc>
                  <a:txBody>
                    <a:bodyPr/>
                    <a:lstStyle/>
                    <a:p>
                      <a:r>
                        <a:rPr lang="en-US"/>
                        <a:t>Redundant steps slow patient processing</a:t>
                      </a:r>
                    </a:p>
                  </a:txBody>
                  <a:tcPr anchor="ctr"/>
                </a:tc>
                <a:tc>
                  <a:txBody>
                    <a:bodyPr/>
                    <a:lstStyle/>
                    <a:p>
                      <a:r>
                        <a:rPr lang="en-US"/>
                        <a:t>Within 1 week</a:t>
                      </a:r>
                    </a:p>
                  </a:txBody>
                  <a:tcPr anchor="ctr"/>
                </a:tc>
                <a:extLst>
                  <a:ext uri="{0D108BD9-81ED-4DB2-BD59-A6C34878D82A}">
                    <a16:rowId xmlns:a16="http://schemas.microsoft.com/office/drawing/2014/main" xmlns="" val="3709354738"/>
                  </a:ext>
                </a:extLst>
              </a:tr>
              <a:tr h="608850">
                <a:tc>
                  <a:txBody>
                    <a:bodyPr/>
                    <a:lstStyle/>
                    <a:p>
                      <a:r>
                        <a:rPr lang="en-US"/>
                        <a:t>Low</a:t>
                      </a:r>
                    </a:p>
                  </a:txBody>
                  <a:tcPr anchor="ctr"/>
                </a:tc>
                <a:tc>
                  <a:txBody>
                    <a:bodyPr/>
                    <a:lstStyle/>
                    <a:p>
                      <a:r>
                        <a:rPr lang="en-US"/>
                        <a:t>R5 – Limited Budget</a:t>
                      </a:r>
                    </a:p>
                  </a:txBody>
                  <a:tcPr anchor="ctr"/>
                </a:tc>
                <a:tc>
                  <a:txBody>
                    <a:bodyPr/>
                    <a:lstStyle/>
                    <a:p>
                      <a:r>
                        <a:rPr lang="en-US"/>
                        <a:t>May restrict implementation of recommendations</a:t>
                      </a:r>
                    </a:p>
                  </a:txBody>
                  <a:tcPr anchor="ctr"/>
                </a:tc>
                <a:tc>
                  <a:txBody>
                    <a:bodyPr/>
                    <a:lstStyle/>
                    <a:p>
                      <a:r>
                        <a:rPr lang="en-US"/>
                        <a:t>Monitor &amp; plan</a:t>
                      </a:r>
                    </a:p>
                  </a:txBody>
                  <a:tcPr anchor="ctr"/>
                </a:tc>
                <a:extLst>
                  <a:ext uri="{0D108BD9-81ED-4DB2-BD59-A6C34878D82A}">
                    <a16:rowId xmlns:a16="http://schemas.microsoft.com/office/drawing/2014/main" xmlns="" val="3582436471"/>
                  </a:ext>
                </a:extLst>
              </a:tr>
              <a:tr h="608850">
                <a:tc>
                  <a:txBody>
                    <a:bodyPr/>
                    <a:lstStyle/>
                    <a:p>
                      <a:r>
                        <a:rPr lang="en-US"/>
                        <a:t>Low</a:t>
                      </a:r>
                    </a:p>
                  </a:txBody>
                  <a:tcPr anchor="ctr"/>
                </a:tc>
                <a:tc>
                  <a:txBody>
                    <a:bodyPr/>
                    <a:lstStyle/>
                    <a:p>
                      <a:r>
                        <a:rPr lang="en-US"/>
                        <a:t>R6 – Minor Process Changes</a:t>
                      </a:r>
                    </a:p>
                  </a:txBody>
                  <a:tcPr anchor="ctr"/>
                </a:tc>
                <a:tc>
                  <a:txBody>
                    <a:bodyPr/>
                    <a:lstStyle/>
                    <a:p>
                      <a:r>
                        <a:rPr lang="en-US"/>
                        <a:t>Small variations unlikely to impact project scope</a:t>
                      </a:r>
                    </a:p>
                  </a:txBody>
                  <a:tcPr anchor="ctr"/>
                </a:tc>
                <a:tc>
                  <a:txBody>
                    <a:bodyPr/>
                    <a:lstStyle/>
                    <a:p>
                      <a:r>
                        <a:rPr lang="en-US" dirty="0"/>
                        <a:t>Monitor</a:t>
                      </a:r>
                    </a:p>
                  </a:txBody>
                  <a:tcPr anchor="ctr"/>
                </a:tc>
                <a:extLst>
                  <a:ext uri="{0D108BD9-81ED-4DB2-BD59-A6C34878D82A}">
                    <a16:rowId xmlns:a16="http://schemas.microsoft.com/office/drawing/2014/main" xmlns="" val="2583726777"/>
                  </a:ext>
                </a:extLst>
              </a:tr>
            </a:tbl>
          </a:graphicData>
        </a:graphic>
      </p:graphicFrame>
    </p:spTree>
    <p:extLst>
      <p:ext uri="{BB962C8B-B14F-4D97-AF65-F5344CB8AC3E}">
        <p14:creationId xmlns:p14="http://schemas.microsoft.com/office/powerpoint/2010/main" val="19292063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B2ACA1F9-1E51-FD12-1035-4E0B00FBA9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CB1C6A3E-6093-DAC5-4A39-194BE04731C7}"/>
              </a:ext>
            </a:extLst>
          </p:cNvPr>
          <p:cNvSpPr>
            <a:spLocks noGrp="1"/>
          </p:cNvSpPr>
          <p:nvPr>
            <p:ph type="title"/>
          </p:nvPr>
        </p:nvSpPr>
        <p:spPr>
          <a:xfrm>
            <a:off x="727838" y="365125"/>
            <a:ext cx="10515600" cy="685909"/>
          </a:xfrm>
        </p:spPr>
        <p:txBody>
          <a:bodyPr>
            <a:normAutofit/>
          </a:bodyPr>
          <a:lstStyle/>
          <a:p>
            <a:r>
              <a:rPr lang="en-IN" sz="2600" kern="0">
                <a:effectLst/>
                <a:latin typeface="Arial" panose="020B0604020202020204" pitchFamily="34" charset="0"/>
                <a:ea typeface="Times New Roman" panose="02020603050405020304" pitchFamily="18" charset="0"/>
              </a:rPr>
              <a:t>Risk Mitigation Plan</a:t>
            </a:r>
            <a:endParaRPr lang="en-US" sz="2600"/>
          </a:p>
        </p:txBody>
      </p:sp>
      <p:sp>
        <p:nvSpPr>
          <p:cNvPr id="3" name="Content Placeholder 2">
            <a:extLst>
              <a:ext uri="{FF2B5EF4-FFF2-40B4-BE49-F238E27FC236}">
                <a16:creationId xmlns:a16="http://schemas.microsoft.com/office/drawing/2014/main" xmlns="" id="{576B3AF5-932A-403C-E459-3343478E5494}"/>
              </a:ext>
            </a:extLst>
          </p:cNvPr>
          <p:cNvSpPr>
            <a:spLocks noGrp="1"/>
          </p:cNvSpPr>
          <p:nvPr>
            <p:ph idx="1"/>
          </p:nvPr>
        </p:nvSpPr>
        <p:spPr>
          <a:xfrm>
            <a:off x="853966" y="1203431"/>
            <a:ext cx="10515600" cy="4831639"/>
          </a:xfrm>
        </p:spPr>
        <p:txBody>
          <a:bodyPr>
            <a:normAutofit/>
          </a:bodyPr>
          <a:lstStyle/>
          <a:p>
            <a:pPr marL="0" indent="0">
              <a:buNone/>
            </a:pPr>
            <a:r>
              <a:rPr lang="en-US" sz="2000" b="1" dirty="0">
                <a:latin typeface="Arial" panose="020B0604020202020204" pitchFamily="34" charset="0"/>
                <a:cs typeface="Arial" panose="020B0604020202020204" pitchFamily="34" charset="0"/>
              </a:rPr>
              <a:t>Key insights from the Risk Mitigation Plan: </a:t>
            </a:r>
          </a:p>
          <a:p>
            <a:r>
              <a:rPr lang="en-US" sz="2000" b="1" dirty="0"/>
              <a:t>Data Accuracy Risk:</a:t>
            </a:r>
            <a:r>
              <a:rPr lang="en-US" sz="2000" dirty="0"/>
              <a:t> Ensuring accurate and complete hospital data is crucial for reliable analysis.</a:t>
            </a:r>
          </a:p>
          <a:p>
            <a:r>
              <a:rPr lang="en-US" sz="2000" b="1" dirty="0"/>
              <a:t>Staff Cooperation Risk:</a:t>
            </a:r>
            <a:r>
              <a:rPr lang="en-US" sz="2000" dirty="0"/>
              <a:t> Engaging hospital staff early reduces delays and enhances information sharing.</a:t>
            </a:r>
          </a:p>
          <a:p>
            <a:r>
              <a:rPr lang="en-US" sz="2000" b="1" dirty="0"/>
              <a:t>Technology Risk:</a:t>
            </a:r>
            <a:r>
              <a:rPr lang="en-US" sz="2000" dirty="0"/>
              <a:t> System downtime or lack of digital tools can hinder process automation.</a:t>
            </a:r>
          </a:p>
          <a:p>
            <a:r>
              <a:rPr lang="en-US" sz="2000" b="1" dirty="0"/>
              <a:t>Implementation Risk:</a:t>
            </a:r>
            <a:r>
              <a:rPr lang="en-US" sz="2000" dirty="0"/>
              <a:t> Recommendations need to be feasible within hospital policies and resource constraints.</a:t>
            </a:r>
          </a:p>
          <a:p>
            <a:r>
              <a:rPr lang="en-US" sz="2000" b="1" dirty="0"/>
              <a:t>Timeline Risk:</a:t>
            </a:r>
            <a:r>
              <a:rPr lang="en-US" sz="2000" dirty="0"/>
              <a:t> Strict adherence to project schedule is necessary to meet Capstone deadlines.</a:t>
            </a:r>
          </a:p>
          <a:p>
            <a:r>
              <a:rPr lang="en-US" sz="2000" b="1" dirty="0"/>
              <a:t>Continuous Monitoring:</a:t>
            </a:r>
            <a:r>
              <a:rPr lang="en-US" sz="2000" dirty="0"/>
              <a:t> Regular tracking and feedback loops help mitigate operational risks effectively.</a:t>
            </a:r>
          </a:p>
          <a:p>
            <a:pPr marL="0" indent="0">
              <a:buNone/>
            </a:pPr>
            <a:endParaRPr lang="en-US" sz="2000" b="1" dirty="0"/>
          </a:p>
        </p:txBody>
      </p:sp>
    </p:spTree>
    <p:extLst>
      <p:ext uri="{BB962C8B-B14F-4D97-AF65-F5344CB8AC3E}">
        <p14:creationId xmlns:p14="http://schemas.microsoft.com/office/powerpoint/2010/main" val="14907091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omputer on a table&#10;&#10;AI-generated content may be incorrect.">
            <a:extLst>
              <a:ext uri="{FF2B5EF4-FFF2-40B4-BE49-F238E27FC236}">
                <a16:creationId xmlns:a16="http://schemas.microsoft.com/office/drawing/2014/main" xmlns="" id="{EFEA5A54-5C02-28E2-BA84-30AFB1093D2A}"/>
              </a:ext>
            </a:extLst>
          </p:cNvPr>
          <p:cNvPicPr>
            <a:picLocks noChangeAspect="1"/>
          </p:cNvPicPr>
          <p:nvPr/>
        </p:nvPicPr>
        <p:blipFill>
          <a:blip r:embed="rId2"/>
          <a:stretch>
            <a:fillRect/>
          </a:stretch>
        </p:blipFill>
        <p:spPr>
          <a:xfrm>
            <a:off x="839787" y="476249"/>
            <a:ext cx="10512424" cy="5561943"/>
          </a:xfrm>
          <a:prstGeom prst="rect">
            <a:avLst/>
          </a:prstGeom>
        </p:spPr>
      </p:pic>
      <p:sp>
        <p:nvSpPr>
          <p:cNvPr id="3" name="Title 1">
            <a:extLst>
              <a:ext uri="{FF2B5EF4-FFF2-40B4-BE49-F238E27FC236}">
                <a16:creationId xmlns:a16="http://schemas.microsoft.com/office/drawing/2014/main" xmlns="" id="{F7B86253-796E-703B-7A9F-3B754755BAED}"/>
              </a:ext>
            </a:extLst>
          </p:cNvPr>
          <p:cNvSpPr>
            <a:spLocks noGrp="1"/>
          </p:cNvSpPr>
          <p:nvPr>
            <p:ph type="title"/>
          </p:nvPr>
        </p:nvSpPr>
        <p:spPr>
          <a:xfrm>
            <a:off x="1137745" y="2973141"/>
            <a:ext cx="9916510" cy="911717"/>
          </a:xfrm>
          <a:solidFill>
            <a:schemeClr val="bg1"/>
          </a:solidFill>
        </p:spPr>
        <p:txBody>
          <a:bodyPr anchor="ctr">
            <a:normAutofit fontScale="90000"/>
          </a:bodyPr>
          <a:lstStyle/>
          <a:p>
            <a:pPr algn="ctr"/>
            <a:r>
              <a:rPr lang="en-US" sz="5400" dirty="0"/>
              <a:t>Findings and Recommendations</a:t>
            </a:r>
          </a:p>
        </p:txBody>
      </p:sp>
    </p:spTree>
    <p:extLst>
      <p:ext uri="{BB962C8B-B14F-4D97-AF65-F5344CB8AC3E}">
        <p14:creationId xmlns:p14="http://schemas.microsoft.com/office/powerpoint/2010/main" val="2009872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00A9278-D130-AEAC-DB5C-7341D0A35BD1}"/>
              </a:ext>
            </a:extLst>
          </p:cNvPr>
          <p:cNvSpPr>
            <a:spLocks noGrp="1"/>
          </p:cNvSpPr>
          <p:nvPr>
            <p:ph type="title"/>
          </p:nvPr>
        </p:nvSpPr>
        <p:spPr/>
        <p:txBody>
          <a:bodyPr/>
          <a:lstStyle/>
          <a:p>
            <a:r>
              <a:rPr lang="en-US"/>
              <a:t>Key Findings</a:t>
            </a:r>
          </a:p>
        </p:txBody>
      </p:sp>
      <p:sp>
        <p:nvSpPr>
          <p:cNvPr id="7" name="Content Placeholder 2">
            <a:extLst>
              <a:ext uri="{FF2B5EF4-FFF2-40B4-BE49-F238E27FC236}">
                <a16:creationId xmlns:a16="http://schemas.microsoft.com/office/drawing/2014/main" xmlns="" id="{25A48E1B-FD0D-1AB0-8815-4C80B1B879C2}"/>
              </a:ext>
            </a:extLst>
          </p:cNvPr>
          <p:cNvSpPr txBox="1">
            <a:spLocks/>
          </p:cNvSpPr>
          <p:nvPr/>
        </p:nvSpPr>
        <p:spPr>
          <a:xfrm>
            <a:off x="838200" y="1412875"/>
            <a:ext cx="10515600" cy="47640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000" dirty="0"/>
          </a:p>
        </p:txBody>
      </p:sp>
      <p:sp>
        <p:nvSpPr>
          <p:cNvPr id="3" name="Rectangle 1"/>
          <p:cNvSpPr>
            <a:spLocks noChangeArrowheads="1"/>
          </p:cNvSpPr>
          <p:nvPr/>
        </p:nvSpPr>
        <p:spPr bwMode="auto">
          <a:xfrm>
            <a:off x="590309" y="1689873"/>
            <a:ext cx="1177662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Peak patient admission times lead to long waiting periods in outpatient and diagnostic departments.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Certain departments (e.g., radiology, lab) experience congestion due to uneven resource allocation.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Resource Utilization Gaps</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Some medical equipment and staff are underutilized during off-peak hours.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Beds in specific wards remain idle while other areas face over-occupancy.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Inefficient Appointment and Scheduling System</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Manual or semi-manual scheduling contributes to overlapping appointments and patient delays.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Predictive analysis shows potential to reduce waiting time by better aligning staff shifts and patient appointments.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Workflow Inefficiencies Across Departments</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Redundant documentation and handoffs slow down patient processing.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Lack of integration between departments causes delays in lab tests and patient reporting.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dirty="0" smtClean="0">
                <a:ln>
                  <a:noFill/>
                </a:ln>
                <a:solidFill>
                  <a:schemeClr val="tx1"/>
                </a:solidFill>
                <a:effectLst/>
                <a:latin typeface="Arial" panose="020B0604020202020204" pitchFamily="34" charset="0"/>
              </a:rPr>
              <a:t>Potential for Technology-Driven Improvements</a:t>
            </a: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Electronic dashboards and real-time data tracking can enhance operational decision-making.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AI and predictive analytics can optimize resource allocation and scheduling.</a:t>
            </a:r>
          </a:p>
        </p:txBody>
      </p:sp>
    </p:spTree>
    <p:extLst>
      <p:ext uri="{BB962C8B-B14F-4D97-AF65-F5344CB8AC3E}">
        <p14:creationId xmlns:p14="http://schemas.microsoft.com/office/powerpoint/2010/main" val="3730067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242F31-6A10-35C1-6737-09A12F09850E}"/>
              </a:ext>
            </a:extLst>
          </p:cNvPr>
          <p:cNvSpPr>
            <a:spLocks noGrp="1"/>
          </p:cNvSpPr>
          <p:nvPr>
            <p:ph type="title"/>
          </p:nvPr>
        </p:nvSpPr>
        <p:spPr/>
        <p:txBody>
          <a:bodyPr/>
          <a:lstStyle/>
          <a:p>
            <a:r>
              <a:rPr lang="en-US"/>
              <a:t>Key Recommendations</a:t>
            </a:r>
          </a:p>
        </p:txBody>
      </p:sp>
      <p:sp>
        <p:nvSpPr>
          <p:cNvPr id="4" name="Rectangle 1"/>
          <p:cNvSpPr>
            <a:spLocks noGrp="1" noChangeArrowheads="1"/>
          </p:cNvSpPr>
          <p:nvPr>
            <p:ph idx="1"/>
          </p:nvPr>
        </p:nvSpPr>
        <p:spPr bwMode="auto">
          <a:xfrm>
            <a:off x="838200" y="1412875"/>
            <a:ext cx="10515600" cy="4764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Implement Data-Driven Decision Making</a:t>
            </a: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Integrate a hospital-wide data analytics system to track patient flow, resource utilization, and staff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Use dashboards (e.g., Power BI, Tableau) to provide real-time insights to management for operational decisions.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Optimize Patient Scheduling and Appointment Management</a:t>
            </a: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Introduce predictive models to forecast patient arrivals and peak times.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Implement an automated appointment scheduling system to reduce waiting times and avoid overbooking.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Streamline Resource Allocation</a:t>
            </a: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Analyze usage patterns for medical equipment, beds, and staff shifts.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Reallocate resources dynamically to high-demand areas to minimize bottlenecks and idle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Enhance Staff Productivity and Workflow</a:t>
            </a: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Map key hospital processes (e.g., patient admission, lab tests, discharge) and identify inefficiencies.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Adopt lean principles or Six Sigma methodologies to reduce redundant tasks and improve workflow.</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1" i="0" u="none" strike="noStrike" cap="none" normalizeH="0" baseline="0" smtClean="0">
                <a:ln>
                  <a:noFill/>
                </a:ln>
                <a:solidFill>
                  <a:schemeClr val="tx1"/>
                </a:solidFill>
                <a:effectLst/>
                <a:latin typeface="Arial" panose="020B0604020202020204" pitchFamily="34" charset="0"/>
              </a:rPr>
              <a:t>Implement Electronic Health Records (EHR) Analytics</a:t>
            </a: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Leverage EHR data to identify trends in patient care, readmission rates, and treatment effectiveness.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smtClean="0">
                <a:ln>
                  <a:noFill/>
                </a:ln>
                <a:solidFill>
                  <a:schemeClr val="tx1"/>
                </a:solidFill>
                <a:effectLst/>
                <a:latin typeface="Arial" panose="020B0604020202020204" pitchFamily="34" charset="0"/>
              </a:rPr>
              <a:t>Use predictive analytics for proactive patient care and operational planning.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345204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7926C0-A269-1055-3524-1769FB448F48}"/>
              </a:ext>
            </a:extLst>
          </p:cNvPr>
          <p:cNvSpPr>
            <a:spLocks noGrp="1"/>
          </p:cNvSpPr>
          <p:nvPr>
            <p:ph type="title"/>
          </p:nvPr>
        </p:nvSpPr>
        <p:spPr>
          <a:xfrm>
            <a:off x="743608" y="322316"/>
            <a:ext cx="10515600" cy="685909"/>
          </a:xfrm>
        </p:spPr>
        <p:txBody>
          <a:bodyPr/>
          <a:lstStyle/>
          <a:p>
            <a:r>
              <a:rPr lang="en-US"/>
              <a:t>Conclusion</a:t>
            </a:r>
          </a:p>
        </p:txBody>
      </p:sp>
      <p:sp>
        <p:nvSpPr>
          <p:cNvPr id="5" name="Content Placeholder 4">
            <a:extLst>
              <a:ext uri="{FF2B5EF4-FFF2-40B4-BE49-F238E27FC236}">
                <a16:creationId xmlns:a16="http://schemas.microsoft.com/office/drawing/2014/main" xmlns="" id="{D9E6854C-0542-664B-E5C6-DEC575208B7B}"/>
              </a:ext>
            </a:extLst>
          </p:cNvPr>
          <p:cNvSpPr>
            <a:spLocks noGrp="1"/>
          </p:cNvSpPr>
          <p:nvPr>
            <p:ph idx="1"/>
          </p:nvPr>
        </p:nvSpPr>
        <p:spPr>
          <a:xfrm>
            <a:off x="743608" y="1191858"/>
            <a:ext cx="10515600" cy="4831639"/>
          </a:xfrm>
        </p:spPr>
        <p:txBody>
          <a:bodyPr>
            <a:normAutofit/>
          </a:bodyPr>
          <a:lstStyle/>
          <a:p>
            <a:pPr marL="0" indent="0">
              <a:buNone/>
            </a:pPr>
            <a:r>
              <a:rPr lang="en-US" sz="2000" b="1" dirty="0"/>
              <a:t>Provide a summary of observations in 3–5 bullet points</a:t>
            </a:r>
            <a:r>
              <a:rPr lang="en-US" sz="2000" b="1" dirty="0" smtClean="0"/>
              <a:t>.</a:t>
            </a:r>
            <a:endParaRPr lang="en-US" sz="1800" dirty="0"/>
          </a:p>
          <a:p>
            <a:r>
              <a:rPr lang="en-US" sz="1800" dirty="0"/>
              <a:t>Patient wait times are a major bottleneck affecting both efficiency and satisfaction.</a:t>
            </a:r>
          </a:p>
          <a:p>
            <a:r>
              <a:rPr lang="en-US" sz="1800" dirty="0"/>
              <a:t>Resource utilization is imbalanced, with some departments overburdened while others remain underused.</a:t>
            </a:r>
          </a:p>
          <a:p>
            <a:r>
              <a:rPr lang="en-US" sz="1800" dirty="0"/>
              <a:t>Staff scheduling and workflow overlap contribute to operational inefficiencies.</a:t>
            </a:r>
          </a:p>
          <a:p>
            <a:r>
              <a:rPr lang="en-US" sz="1800" dirty="0"/>
              <a:t>Digital tools and real-time dashboards show strong potential to enhance decision-making.</a:t>
            </a:r>
          </a:p>
          <a:p>
            <a:r>
              <a:rPr lang="en-US" sz="1800" dirty="0"/>
              <a:t>Engaging stakeholders at every level is critical for successful adoption of improvements.</a:t>
            </a:r>
          </a:p>
          <a:p>
            <a:pPr marL="0" indent="0">
              <a:buNone/>
            </a:pPr>
            <a:r>
              <a:rPr lang="en-US" sz="1800" dirty="0" smtClean="0"/>
              <a:t> </a:t>
            </a:r>
            <a:endParaRPr lang="en-US" sz="1800" dirty="0"/>
          </a:p>
        </p:txBody>
      </p:sp>
    </p:spTree>
    <p:extLst>
      <p:ext uri="{BB962C8B-B14F-4D97-AF65-F5344CB8AC3E}">
        <p14:creationId xmlns:p14="http://schemas.microsoft.com/office/powerpoint/2010/main" val="36694613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2A6AA11E-E3E2-DB95-842A-80E219719BFD}"/>
            </a:ext>
          </a:extLst>
        </p:cNvPr>
        <p:cNvGrpSpPr/>
        <p:nvPr/>
      </p:nvGrpSpPr>
      <p:grpSpPr>
        <a:xfrm>
          <a:off x="0" y="0"/>
          <a:ext cx="0" cy="0"/>
          <a:chOff x="0" y="0"/>
          <a:chExt cx="0" cy="0"/>
        </a:xfrm>
      </p:grpSpPr>
      <p:pic>
        <p:nvPicPr>
          <p:cNvPr id="4" name="Picture 3" descr="A close-up of a word&#10;&#10;AI-generated content may be incorrect.">
            <a:extLst>
              <a:ext uri="{FF2B5EF4-FFF2-40B4-BE49-F238E27FC236}">
                <a16:creationId xmlns:a16="http://schemas.microsoft.com/office/drawing/2014/main" xmlns="" id="{5E7F0D45-64F8-528E-DC93-D38673F6AA93}"/>
              </a:ext>
            </a:extLst>
          </p:cNvPr>
          <p:cNvPicPr>
            <a:picLocks noChangeAspect="1"/>
          </p:cNvPicPr>
          <p:nvPr/>
        </p:nvPicPr>
        <p:blipFill>
          <a:blip r:embed="rId2"/>
          <a:stretch>
            <a:fillRect/>
          </a:stretch>
        </p:blipFill>
        <p:spPr>
          <a:xfrm>
            <a:off x="851335" y="310920"/>
            <a:ext cx="10500877" cy="5509460"/>
          </a:xfrm>
          <a:prstGeom prst="rect">
            <a:avLst/>
          </a:prstGeom>
        </p:spPr>
      </p:pic>
    </p:spTree>
    <p:extLst>
      <p:ext uri="{BB962C8B-B14F-4D97-AF65-F5344CB8AC3E}">
        <p14:creationId xmlns:p14="http://schemas.microsoft.com/office/powerpoint/2010/main" val="3619358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92C2B497-4F00-994B-2BA5-D3FCD18180A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DDFC238D-D2CA-83BE-38DC-59ADE1C33437}"/>
              </a:ext>
            </a:extLst>
          </p:cNvPr>
          <p:cNvSpPr>
            <a:spLocks noGrp="1"/>
          </p:cNvSpPr>
          <p:nvPr>
            <p:ph type="title"/>
          </p:nvPr>
        </p:nvSpPr>
        <p:spPr>
          <a:xfrm>
            <a:off x="743608" y="322316"/>
            <a:ext cx="10515600" cy="685909"/>
          </a:xfrm>
        </p:spPr>
        <p:txBody>
          <a:bodyPr/>
          <a:lstStyle/>
          <a:p>
            <a:r>
              <a:rPr lang="en-US"/>
              <a:t>Appendix</a:t>
            </a:r>
          </a:p>
        </p:txBody>
      </p:sp>
      <p:sp>
        <p:nvSpPr>
          <p:cNvPr id="5" name="Content Placeholder 4">
            <a:extLst>
              <a:ext uri="{FF2B5EF4-FFF2-40B4-BE49-F238E27FC236}">
                <a16:creationId xmlns:a16="http://schemas.microsoft.com/office/drawing/2014/main" xmlns="" id="{3751F501-CE26-00C6-CB83-D2BD79DEC3A9}"/>
              </a:ext>
            </a:extLst>
          </p:cNvPr>
          <p:cNvSpPr>
            <a:spLocks noGrp="1"/>
          </p:cNvSpPr>
          <p:nvPr>
            <p:ph idx="1"/>
          </p:nvPr>
        </p:nvSpPr>
        <p:spPr>
          <a:xfrm>
            <a:off x="838200" y="1219200"/>
            <a:ext cx="10515600" cy="4831639"/>
          </a:xfrm>
        </p:spPr>
        <p:txBody>
          <a:bodyPr>
            <a:normAutofit/>
          </a:bodyPr>
          <a:lstStyle/>
          <a:p>
            <a:pPr marL="0" indent="0">
              <a:buNone/>
            </a:pPr>
            <a:r>
              <a:rPr lang="en-US" sz="2000" b="1"/>
              <a:t>Note: </a:t>
            </a:r>
            <a:r>
              <a:rPr lang="en-US" sz="2000"/>
              <a:t>Use this section to include supplementary materials, such as charts, graphs, data tables, and other supporting documents, for this Business Analysis (BA) report.</a:t>
            </a:r>
            <a:endParaRPr lang="en-US" sz="3600" b="1"/>
          </a:p>
        </p:txBody>
      </p:sp>
    </p:spTree>
    <p:extLst>
      <p:ext uri="{BB962C8B-B14F-4D97-AF65-F5344CB8AC3E}">
        <p14:creationId xmlns:p14="http://schemas.microsoft.com/office/powerpoint/2010/main" val="24679907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9B5EF916-4C24-3997-48BE-91D3547D06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7AE27CD7-E15A-5454-A028-8718AC4394DD}"/>
              </a:ext>
            </a:extLst>
          </p:cNvPr>
          <p:cNvSpPr>
            <a:spLocks noGrp="1"/>
          </p:cNvSpPr>
          <p:nvPr>
            <p:ph type="title"/>
          </p:nvPr>
        </p:nvSpPr>
        <p:spPr>
          <a:xfrm>
            <a:off x="838200" y="365125"/>
            <a:ext cx="10515600" cy="685909"/>
          </a:xfrm>
        </p:spPr>
        <p:txBody>
          <a:bodyPr anchor="ctr">
            <a:normAutofit/>
          </a:bodyPr>
          <a:lstStyle/>
          <a:p>
            <a:r>
              <a:rPr lang="en-US" dirty="0"/>
              <a:t>Introduction</a:t>
            </a:r>
          </a:p>
        </p:txBody>
      </p:sp>
      <p:sp>
        <p:nvSpPr>
          <p:cNvPr id="3" name="Content Placeholder 2">
            <a:extLst>
              <a:ext uri="{FF2B5EF4-FFF2-40B4-BE49-F238E27FC236}">
                <a16:creationId xmlns:a16="http://schemas.microsoft.com/office/drawing/2014/main" xmlns="" id="{2FE407AB-8F43-19B5-57E3-5275860F9F3C}"/>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xmlns="" id="{6D7AF7EF-E49F-1E76-3D36-A0F54B7E5427}"/>
              </a:ext>
            </a:extLst>
          </p:cNvPr>
          <p:cNvSpPr txBox="1"/>
          <p:nvPr/>
        </p:nvSpPr>
        <p:spPr>
          <a:xfrm>
            <a:off x="947738" y="1163789"/>
            <a:ext cx="10763412" cy="7602081"/>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Summarize the opportunity, describe the approach, and outline the key questions or hypotheses to be analyzed in 6 bullet points.</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Opportunity:</a:t>
            </a:r>
          </a:p>
          <a:p>
            <a:r>
              <a:rPr lang="en-US" sz="2000" dirty="0" smtClean="0">
                <a:latin typeface="Arial" panose="020B0604020202020204" pitchFamily="34" charset="0"/>
                <a:cs typeface="Arial" panose="020B0604020202020204" pitchFamily="34" charset="0"/>
              </a:rPr>
              <a:t>1. </a:t>
            </a:r>
          </a:p>
          <a:p>
            <a:r>
              <a:rPr lang="en-US" sz="2000" dirty="0" smtClean="0">
                <a:latin typeface="Arial" panose="020B0604020202020204" pitchFamily="34" charset="0"/>
                <a:cs typeface="Arial" panose="020B0604020202020204" pitchFamily="34" charset="0"/>
              </a:rPr>
              <a:t>2.</a:t>
            </a: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Approach:</a:t>
            </a:r>
          </a:p>
          <a:p>
            <a:r>
              <a:rPr lang="en-US" sz="2000" dirty="0">
                <a:latin typeface="Arial" panose="020B0604020202020204" pitchFamily="34" charset="0"/>
                <a:cs typeface="Arial" panose="020B0604020202020204" pitchFamily="34" charset="0"/>
              </a:rPr>
              <a:t>1</a:t>
            </a:r>
            <a:r>
              <a:rPr lang="en-US" sz="2000" dirty="0" smtClean="0">
                <a:latin typeface="Arial" panose="020B0604020202020204" pitchFamily="34" charset="0"/>
                <a:cs typeface="Arial" panose="020B0604020202020204" pitchFamily="34" charset="0"/>
              </a:rPr>
              <a:t>.</a:t>
            </a:r>
            <a:r>
              <a:rPr lang="en-US" sz="2000" dirty="0"/>
              <a:t> Collect and analyze patient flow, staff allocation, and resource usage data.</a:t>
            </a:r>
            <a:br>
              <a:rPr lang="en-US" sz="2000" dirty="0"/>
            </a:br>
            <a:r>
              <a:rPr lang="en-US" sz="2000" dirty="0" smtClean="0"/>
              <a:t>2. </a:t>
            </a:r>
            <a:r>
              <a:rPr lang="en-US" sz="2000" dirty="0"/>
              <a:t>Apply process mapping and visualization tools to identify bottlenecks.</a:t>
            </a:r>
            <a:endParaRPr lang="en-US" sz="20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r>
              <a:rPr lang="en-US" sz="2000" b="1" dirty="0">
                <a:latin typeface="Arial" panose="020B0604020202020204" pitchFamily="34" charset="0"/>
                <a:cs typeface="Arial" panose="020B0604020202020204" pitchFamily="34" charset="0"/>
              </a:rPr>
              <a:t>Key questions/hypotheses:</a:t>
            </a:r>
          </a:p>
          <a:p>
            <a:pPr marL="457200" indent="-457200">
              <a:buFont typeface="+mj-lt"/>
              <a:buAutoNum type="arabicPeriod"/>
            </a:pPr>
            <a:r>
              <a:rPr lang="en-US" sz="1600" dirty="0"/>
              <a:t>Will digital scheduling reduce patient wait times </a:t>
            </a:r>
            <a:r>
              <a:rPr lang="en-US" sz="1600" dirty="0" smtClean="0"/>
              <a:t>significantly?</a:t>
            </a:r>
          </a:p>
          <a:p>
            <a:pPr marL="457200" indent="-457200">
              <a:buFont typeface="+mj-lt"/>
              <a:buAutoNum type="arabicPeriod"/>
            </a:pPr>
            <a:r>
              <a:rPr lang="en-US" sz="1600" dirty="0" smtClean="0"/>
              <a:t>Can </a:t>
            </a:r>
            <a:r>
              <a:rPr lang="en-US" sz="1600" dirty="0"/>
              <a:t>optimized staff distribution and clear workflows improve efficiency and satisfaction?</a:t>
            </a:r>
            <a:r>
              <a:rPr lang="en-US" sz="1600" dirty="0" smtClean="0">
                <a:latin typeface="Arial" panose="020B0604020202020204" pitchFamily="34" charset="0"/>
                <a:cs typeface="Arial" panose="020B0604020202020204" pitchFamily="34" charset="0"/>
              </a:rPr>
              <a:t> </a:t>
            </a:r>
            <a:endParaRPr lang="en-US" sz="1600"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a:p>
            <a:endParaRPr lang="en-US" sz="2000" b="1" dirty="0">
              <a:latin typeface="Arial" panose="020B0604020202020204" pitchFamily="34" charset="0"/>
              <a:cs typeface="Arial" panose="020B0604020202020204" pitchFamily="34" charset="0"/>
            </a:endParaRPr>
          </a:p>
        </p:txBody>
      </p:sp>
      <p:sp>
        <p:nvSpPr>
          <p:cNvPr id="6" name="Rectangle 2"/>
          <p:cNvSpPr>
            <a:spLocks noChangeArrowheads="1"/>
          </p:cNvSpPr>
          <p:nvPr/>
        </p:nvSpPr>
        <p:spPr bwMode="auto">
          <a:xfrm>
            <a:off x="1226917" y="2720051"/>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Enhance patient care quality by reducing operational delays.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Improve hospital resource utilization and patient satisfaction.</a:t>
            </a:r>
          </a:p>
        </p:txBody>
      </p:sp>
    </p:spTree>
    <p:extLst>
      <p:ext uri="{BB962C8B-B14F-4D97-AF65-F5344CB8AC3E}">
        <p14:creationId xmlns:p14="http://schemas.microsoft.com/office/powerpoint/2010/main" val="476235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3F1F5C5E-7716-CA10-DAB2-666A153608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xmlns="" id="{948C3711-4A27-FA26-14FC-100F93C860E8}"/>
              </a:ext>
            </a:extLst>
          </p:cNvPr>
          <p:cNvSpPr>
            <a:spLocks noGrp="1"/>
          </p:cNvSpPr>
          <p:nvPr>
            <p:ph type="title"/>
          </p:nvPr>
        </p:nvSpPr>
        <p:spPr>
          <a:xfrm>
            <a:off x="838200" y="365125"/>
            <a:ext cx="10515600" cy="685909"/>
          </a:xfrm>
        </p:spPr>
        <p:txBody>
          <a:bodyPr anchor="ctr">
            <a:normAutofit/>
          </a:bodyPr>
          <a:lstStyle/>
          <a:p>
            <a:r>
              <a:rPr lang="en-US" dirty="0"/>
              <a:t>Business Objectives</a:t>
            </a:r>
          </a:p>
        </p:txBody>
      </p:sp>
      <p:sp>
        <p:nvSpPr>
          <p:cNvPr id="3" name="Content Placeholder 2">
            <a:extLst>
              <a:ext uri="{FF2B5EF4-FFF2-40B4-BE49-F238E27FC236}">
                <a16:creationId xmlns:a16="http://schemas.microsoft.com/office/drawing/2014/main" xmlns="" id="{4100E930-B476-08CB-30B8-423E99F70C16}"/>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sp>
        <p:nvSpPr>
          <p:cNvPr id="5" name="TextBox 4">
            <a:extLst>
              <a:ext uri="{FF2B5EF4-FFF2-40B4-BE49-F238E27FC236}">
                <a16:creationId xmlns:a16="http://schemas.microsoft.com/office/drawing/2014/main" xmlns="" id="{BE88959C-E489-4DBA-7E45-4EA7CB034530}"/>
              </a:ext>
            </a:extLst>
          </p:cNvPr>
          <p:cNvSpPr txBox="1"/>
          <p:nvPr/>
        </p:nvSpPr>
        <p:spPr>
          <a:xfrm>
            <a:off x="947738" y="1163789"/>
            <a:ext cx="10763412" cy="3785652"/>
          </a:xfrm>
          <a:prstGeom prst="rect">
            <a:avLst/>
          </a:prstGeom>
          <a:noFill/>
        </p:spPr>
        <p:txBody>
          <a:bodyPr wrap="square">
            <a:spAutoFit/>
          </a:bodyPr>
          <a:lstStyle/>
          <a:p>
            <a:r>
              <a:rPr lang="en-US" sz="2000" b="1" dirty="0">
                <a:latin typeface="Arial" panose="020B0604020202020204" pitchFamily="34" charset="0"/>
                <a:cs typeface="Arial" panose="020B0604020202020204" pitchFamily="34" charset="0"/>
              </a:rPr>
              <a:t>Areas of improvement in 6 bullet points:</a:t>
            </a:r>
          </a:p>
          <a:p>
            <a:endParaRPr lang="en-US" sz="2000" dirty="0">
              <a:latin typeface="Arial" panose="020B0604020202020204" pitchFamily="34" charset="0"/>
              <a:cs typeface="Arial" panose="020B0604020202020204" pitchFamily="34" charset="0"/>
            </a:endParaRPr>
          </a:p>
          <a:p>
            <a:r>
              <a:rPr lang="en-US" sz="2000" dirty="0" smtClean="0"/>
              <a:t>1.Reduce </a:t>
            </a:r>
            <a:r>
              <a:rPr lang="en-US" sz="2000" dirty="0"/>
              <a:t>patient wait times across outpatient and emergency departments.</a:t>
            </a:r>
          </a:p>
          <a:p>
            <a:r>
              <a:rPr lang="en-US" sz="2000" dirty="0" smtClean="0"/>
              <a:t>2.Improve </a:t>
            </a:r>
            <a:r>
              <a:rPr lang="en-US" sz="2000" dirty="0"/>
              <a:t>utilization of underused resources (e.g., radiology, pharmacy).</a:t>
            </a:r>
          </a:p>
          <a:p>
            <a:r>
              <a:rPr lang="en-US" sz="2000" dirty="0" smtClean="0"/>
              <a:t>3.Streamline </a:t>
            </a:r>
            <a:r>
              <a:rPr lang="en-US" sz="2000" dirty="0"/>
              <a:t>staff scheduling and eliminate overlapping roles.</a:t>
            </a:r>
          </a:p>
          <a:p>
            <a:r>
              <a:rPr lang="en-US" sz="2000" dirty="0"/>
              <a:t>Enhance inter-departmental communication and coordination.</a:t>
            </a:r>
          </a:p>
          <a:p>
            <a:r>
              <a:rPr lang="en-US" sz="2000" dirty="0" smtClean="0"/>
              <a:t>4.Increase </a:t>
            </a:r>
            <a:r>
              <a:rPr lang="en-US" sz="2000" dirty="0"/>
              <a:t>overall patient satisfaction and hospital service ratings.</a:t>
            </a:r>
          </a:p>
          <a:p>
            <a:r>
              <a:rPr lang="en-US" sz="2000" dirty="0" smtClean="0"/>
              <a:t>5.Implement </a:t>
            </a:r>
            <a:r>
              <a:rPr lang="en-US" sz="2000" dirty="0"/>
              <a:t>real-time performance monitoring through digital dashboards.</a:t>
            </a:r>
          </a:p>
          <a:p>
            <a:r>
              <a:rPr lang="en-US" sz="2000" dirty="0" smtClean="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42659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9CA85A4E-F8B6-34CA-1C67-94E45A6FF81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CA113C5F-7EFE-3B6A-E572-2BF2662BB1BF}"/>
              </a:ext>
            </a:extLst>
          </p:cNvPr>
          <p:cNvSpPr>
            <a:spLocks noGrp="1"/>
          </p:cNvSpPr>
          <p:nvPr>
            <p:ph sz="half" idx="1"/>
          </p:nvPr>
        </p:nvSpPr>
        <p:spPr>
          <a:xfrm>
            <a:off x="838200" y="1163789"/>
            <a:ext cx="5181600" cy="5013174"/>
          </a:xfrm>
        </p:spPr>
        <p:txBody>
          <a:bodyPr>
            <a:normAutofit/>
          </a:bodyPr>
          <a:lstStyle/>
          <a:p>
            <a:pPr marL="0" indent="0" rtl="0" fontAlgn="base">
              <a:buNone/>
            </a:pPr>
            <a:endParaRPr lang="en-US" sz="1700" b="0" i="0">
              <a:effectLst/>
            </a:endParaRPr>
          </a:p>
          <a:p>
            <a:pPr marL="0" indent="0">
              <a:spcAft>
                <a:spcPts val="800"/>
              </a:spcAft>
              <a:buNone/>
            </a:pPr>
            <a:endParaRPr lang="en-US" sz="1700"/>
          </a:p>
        </p:txBody>
      </p:sp>
      <p:pic>
        <p:nvPicPr>
          <p:cNvPr id="1026" name="Picture 2">
            <a:extLst>
              <a:ext uri="{FF2B5EF4-FFF2-40B4-BE49-F238E27FC236}">
                <a16:creationId xmlns:a16="http://schemas.microsoft.com/office/drawing/2014/main" xmlns="" id="{815B1742-5094-5E95-91F1-A4902D82F94A}"/>
              </a:ext>
            </a:extLst>
          </p:cNvPr>
          <p:cNvPicPr>
            <a:picLocks noChangeAspect="1" noChangeArrowheads="1"/>
          </p:cNvPicPr>
          <p:nvPr/>
        </p:nvPicPr>
        <p:blipFill>
          <a:blip r:embed="rId3"/>
          <a:srcRect/>
          <a:stretch/>
        </p:blipFill>
        <p:spPr bwMode="auto">
          <a:xfrm>
            <a:off x="839788" y="315310"/>
            <a:ext cx="10514011" cy="55967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A797E2FD-202A-960A-E4CA-B2534C34ADC9}"/>
              </a:ext>
            </a:extLst>
          </p:cNvPr>
          <p:cNvSpPr>
            <a:spLocks noGrp="1"/>
          </p:cNvSpPr>
          <p:nvPr>
            <p:ph type="title"/>
          </p:nvPr>
        </p:nvSpPr>
        <p:spPr>
          <a:xfrm>
            <a:off x="3970940" y="2973141"/>
            <a:ext cx="4250120" cy="911717"/>
          </a:xfrm>
          <a:solidFill>
            <a:schemeClr val="bg1"/>
          </a:solidFill>
        </p:spPr>
        <p:txBody>
          <a:bodyPr anchor="ctr">
            <a:normAutofit fontScale="90000"/>
          </a:bodyPr>
          <a:lstStyle/>
          <a:p>
            <a:pPr algn="ctr"/>
            <a:r>
              <a:rPr lang="en-US" sz="5400"/>
              <a:t>Methodology</a:t>
            </a:r>
          </a:p>
        </p:txBody>
      </p:sp>
    </p:spTree>
    <p:extLst>
      <p:ext uri="{BB962C8B-B14F-4D97-AF65-F5344CB8AC3E}">
        <p14:creationId xmlns:p14="http://schemas.microsoft.com/office/powerpoint/2010/main" val="282668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15DC2DD-53EF-AD02-C14D-F3F37423A3C2}"/>
              </a:ext>
            </a:extLst>
          </p:cNvPr>
          <p:cNvSpPr>
            <a:spLocks noGrp="1"/>
          </p:cNvSpPr>
          <p:nvPr>
            <p:ph type="title"/>
          </p:nvPr>
        </p:nvSpPr>
        <p:spPr>
          <a:xfrm>
            <a:off x="741948" y="338082"/>
            <a:ext cx="10611852" cy="685909"/>
          </a:xfrm>
        </p:spPr>
        <p:txBody>
          <a:bodyPr>
            <a:noAutofit/>
          </a:bodyPr>
          <a:lstStyle/>
          <a:p>
            <a:r>
              <a:rPr lang="en-US" sz="2600" dirty="0"/>
              <a:t>Requirements Gathering: Business Requirement Document (BRD)</a:t>
            </a:r>
          </a:p>
        </p:txBody>
      </p:sp>
      <p:sp>
        <p:nvSpPr>
          <p:cNvPr id="5" name="Content Placeholder 4">
            <a:extLst>
              <a:ext uri="{FF2B5EF4-FFF2-40B4-BE49-F238E27FC236}">
                <a16:creationId xmlns:a16="http://schemas.microsoft.com/office/drawing/2014/main" xmlns="" id="{28072E42-DDEE-F140-AB06-21CFED9B6549}"/>
              </a:ext>
            </a:extLst>
          </p:cNvPr>
          <p:cNvSpPr>
            <a:spLocks noGrp="1"/>
          </p:cNvSpPr>
          <p:nvPr>
            <p:ph idx="1"/>
          </p:nvPr>
        </p:nvSpPr>
        <p:spPr>
          <a:xfrm>
            <a:off x="853966" y="1203430"/>
            <a:ext cx="10515600" cy="4503683"/>
          </a:xfrm>
        </p:spPr>
        <p:txBody>
          <a:bodyPr>
            <a:normAutofit/>
          </a:bodyPr>
          <a:lstStyle/>
          <a:p>
            <a:pPr marL="0" indent="0">
              <a:buNone/>
            </a:pPr>
            <a:r>
              <a:rPr lang="en-IN" sz="2000" b="1" dirty="0"/>
              <a:t>Problem statement:</a:t>
            </a:r>
          </a:p>
          <a:p>
            <a:pPr marL="0" indent="0">
              <a:buNone/>
            </a:pPr>
            <a:r>
              <a:rPr lang="en-US" sz="1400" dirty="0"/>
              <a:t>At present, the hospital operates with outdated and disconnected systems. Doctors are frequently overbooked, and access to diagnostic equipment and operating rooms is often delayed. Nurses struggle with uneven staff-to-patient ratios and poor coordination during patient transfers. Administrative staff face difficulties with double bookings and outdated patient record systems, while IT teams highlight frequent downtimes and security concerns. Patients, in turn, experience delays, poor communication, and lack of clarity regarding appointments and next steps.</a:t>
            </a:r>
          </a:p>
          <a:p>
            <a:pPr marL="0" indent="0">
              <a:buNone/>
            </a:pPr>
            <a:r>
              <a:rPr lang="en-IN" sz="2000" b="1" dirty="0" smtClean="0"/>
              <a:t>Key </a:t>
            </a:r>
            <a:r>
              <a:rPr lang="en-IN" sz="2000" b="1" dirty="0"/>
              <a:t>requirements to improve operational efficiency: </a:t>
            </a:r>
          </a:p>
          <a:p>
            <a:pPr marL="0" indent="0">
              <a:buNone/>
            </a:pPr>
            <a:r>
              <a:rPr lang="en-US" sz="2000" dirty="0"/>
              <a:t>Doctors lose up to 40 minutes daily due to delays; nurses face burnout from poor coordination; 30% of patient complaints relate to scheduling; administrative staff report frequent double bookings; IT logs show multiple downtimes per month.</a:t>
            </a:r>
          </a:p>
          <a:p>
            <a:pPr marL="0" indent="0">
              <a:buNone/>
            </a:pPr>
            <a:endParaRPr lang="en-IN" sz="2000" b="1" dirty="0"/>
          </a:p>
        </p:txBody>
      </p:sp>
    </p:spTree>
    <p:extLst>
      <p:ext uri="{BB962C8B-B14F-4D97-AF65-F5344CB8AC3E}">
        <p14:creationId xmlns:p14="http://schemas.microsoft.com/office/powerpoint/2010/main" val="32689352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xmlns="" id="{F0C5C6B8-718A-9049-4310-9D999C34091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xmlns="" id="{727B4266-D3E1-03CD-C597-1EFC27A37680}"/>
              </a:ext>
            </a:extLst>
          </p:cNvPr>
          <p:cNvSpPr>
            <a:spLocks noGrp="1"/>
          </p:cNvSpPr>
          <p:nvPr>
            <p:ph type="title"/>
          </p:nvPr>
        </p:nvSpPr>
        <p:spPr>
          <a:xfrm>
            <a:off x="741948" y="338082"/>
            <a:ext cx="10611852" cy="685909"/>
          </a:xfrm>
        </p:spPr>
        <p:txBody>
          <a:bodyPr>
            <a:noAutofit/>
          </a:bodyPr>
          <a:lstStyle/>
          <a:p>
            <a:r>
              <a:rPr lang="en-US" sz="2600" dirty="0"/>
              <a:t>Requirements Gathering: Business Requirement Document (BRD)</a:t>
            </a:r>
          </a:p>
        </p:txBody>
      </p:sp>
      <p:sp>
        <p:nvSpPr>
          <p:cNvPr id="5" name="Content Placeholder 4">
            <a:extLst>
              <a:ext uri="{FF2B5EF4-FFF2-40B4-BE49-F238E27FC236}">
                <a16:creationId xmlns:a16="http://schemas.microsoft.com/office/drawing/2014/main" xmlns="" id="{2FC27A32-2D44-57D8-CB03-4CCAD2C5FD72}"/>
              </a:ext>
            </a:extLst>
          </p:cNvPr>
          <p:cNvSpPr>
            <a:spLocks noGrp="1"/>
          </p:cNvSpPr>
          <p:nvPr>
            <p:ph idx="1"/>
          </p:nvPr>
        </p:nvSpPr>
        <p:spPr>
          <a:xfrm>
            <a:off x="853966" y="1219196"/>
            <a:ext cx="10515600" cy="4503683"/>
          </a:xfrm>
        </p:spPr>
        <p:txBody>
          <a:bodyPr>
            <a:normAutofit/>
          </a:bodyPr>
          <a:lstStyle/>
          <a:p>
            <a:pPr marL="0" indent="0">
              <a:buNone/>
            </a:pPr>
            <a:r>
              <a:rPr lang="en-IN" sz="2000" b="1" dirty="0"/>
              <a:t>Constraints:</a:t>
            </a:r>
          </a:p>
          <a:p>
            <a:pPr marL="0" lvl="0" indent="0">
              <a:buNone/>
            </a:pPr>
            <a:endParaRPr lang="en-IN" sz="2000" b="1" dirty="0"/>
          </a:p>
          <a:p>
            <a:pPr marL="0" lvl="0" indent="0">
              <a:buNone/>
            </a:pPr>
            <a:endParaRPr lang="en-IN" sz="2000" b="1" dirty="0"/>
          </a:p>
          <a:p>
            <a:pPr marL="0" lvl="0" indent="0">
              <a:buNone/>
            </a:pPr>
            <a:endParaRPr lang="en-IN" sz="2000" b="1" dirty="0"/>
          </a:p>
          <a:p>
            <a:pPr marL="0" lvl="0" indent="0">
              <a:buNone/>
            </a:pPr>
            <a:endParaRPr lang="en-IN" sz="2000" b="1" dirty="0"/>
          </a:p>
          <a:p>
            <a:pPr marL="0" indent="0">
              <a:buNone/>
            </a:pPr>
            <a:r>
              <a:rPr lang="en-IN" sz="2000" b="1" dirty="0"/>
              <a:t>Acceptance criteria:</a:t>
            </a:r>
          </a:p>
          <a:p>
            <a:r>
              <a:rPr lang="en-US" sz="2000" dirty="0"/>
              <a:t>Achieve at least a 20–25% reduction in patient wait times within 6 months.</a:t>
            </a:r>
          </a:p>
          <a:p>
            <a:r>
              <a:rPr lang="en-US" sz="2000" dirty="0"/>
              <a:t>Balanced resource utilization across departments.</a:t>
            </a:r>
          </a:p>
          <a:p>
            <a:r>
              <a:rPr lang="en-US" sz="2000" dirty="0"/>
              <a:t>≥80% patient satisfaction rate post-implementation.</a:t>
            </a:r>
          </a:p>
          <a:p>
            <a:r>
              <a:rPr lang="en-US" sz="2000" dirty="0"/>
              <a:t>Successful staff adoption of new workflows and digital tools.</a:t>
            </a:r>
          </a:p>
          <a:p>
            <a:pPr marL="0" indent="0">
              <a:buNone/>
            </a:pPr>
            <a:endParaRPr lang="en-IN" sz="2000" b="1" dirty="0"/>
          </a:p>
          <a:p>
            <a:pPr marL="0" indent="0">
              <a:buNone/>
            </a:pPr>
            <a:endParaRPr lang="en-IN" sz="2000" b="1" dirty="0"/>
          </a:p>
          <a:p>
            <a:pPr marL="0" indent="0">
              <a:buNone/>
            </a:pPr>
            <a:endParaRPr lang="en-IN" sz="2000" b="1" dirty="0"/>
          </a:p>
        </p:txBody>
      </p:sp>
      <p:sp>
        <p:nvSpPr>
          <p:cNvPr id="2" name="Rectangle 1"/>
          <p:cNvSpPr>
            <a:spLocks noChangeArrowheads="1"/>
          </p:cNvSpPr>
          <p:nvPr/>
        </p:nvSpPr>
        <p:spPr bwMode="auto">
          <a:xfrm>
            <a:off x="853966" y="217604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Limited budget for large-scale IT upgrades.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Possible resistance to change among staff.</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sz="1800" b="0" i="0" u="none" strike="noStrike" cap="none" normalizeH="0" baseline="0" dirty="0" smtClean="0">
                <a:ln>
                  <a:noFill/>
                </a:ln>
                <a:solidFill>
                  <a:schemeClr val="tx1"/>
                </a:solidFill>
                <a:effectLst/>
                <a:latin typeface="Arial" panose="020B0604020202020204" pitchFamily="34" charset="0"/>
              </a:rPr>
              <a:t>Compliance with healthcare regulations and patient data security.</a:t>
            </a:r>
          </a:p>
        </p:txBody>
      </p:sp>
    </p:spTree>
    <p:extLst>
      <p:ext uri="{BB962C8B-B14F-4D97-AF65-F5344CB8AC3E}">
        <p14:creationId xmlns:p14="http://schemas.microsoft.com/office/powerpoint/2010/main" val="3619589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3">
            <a:extLst>
              <a:ext uri="{FF2B5EF4-FFF2-40B4-BE49-F238E27FC236}">
                <a16:creationId xmlns:a16="http://schemas.microsoft.com/office/drawing/2014/main" xmlns="" id="{C71A91A1-EE2A-4E40-68A0-ACC602941D7A}"/>
              </a:ext>
            </a:extLst>
          </p:cNvPr>
          <p:cNvSpPr>
            <a:spLocks noGrp="1"/>
          </p:cNvSpPr>
          <p:nvPr>
            <p:ph type="title"/>
          </p:nvPr>
        </p:nvSpPr>
        <p:spPr>
          <a:xfrm>
            <a:off x="741948" y="338082"/>
            <a:ext cx="10611852" cy="685909"/>
          </a:xfrm>
        </p:spPr>
        <p:txBody>
          <a:bodyPr>
            <a:noAutofit/>
          </a:bodyPr>
          <a:lstStyle/>
          <a:p>
            <a:r>
              <a:rPr lang="en-US" sz="2600"/>
              <a:t>Requirements Gathering: Requirement Traceability Matrix (RTM)</a:t>
            </a:r>
          </a:p>
        </p:txBody>
      </p:sp>
      <p:graphicFrame>
        <p:nvGraphicFramePr>
          <p:cNvPr id="2" name="Table 1">
            <a:extLst>
              <a:ext uri="{FF2B5EF4-FFF2-40B4-BE49-F238E27FC236}">
                <a16:creationId xmlns:a16="http://schemas.microsoft.com/office/drawing/2014/main" xmlns="" id="{615174FA-00F2-00A6-A309-073144E111D6}"/>
              </a:ext>
            </a:extLst>
          </p:cNvPr>
          <p:cNvGraphicFramePr>
            <a:graphicFrameLocks noGrp="1"/>
          </p:cNvGraphicFramePr>
          <p:nvPr>
            <p:extLst>
              <p:ext uri="{D42A27DB-BD31-4B8C-83A1-F6EECF244321}">
                <p14:modId xmlns:p14="http://schemas.microsoft.com/office/powerpoint/2010/main" val="249567847"/>
              </p:ext>
            </p:extLst>
          </p:nvPr>
        </p:nvGraphicFramePr>
        <p:xfrm>
          <a:off x="854243" y="1939641"/>
          <a:ext cx="10499558" cy="8077962"/>
        </p:xfrm>
        <a:graphic>
          <a:graphicData uri="http://schemas.openxmlformats.org/drawingml/2006/table">
            <a:tbl>
              <a:tblPr firstRow="1" bandRow="1">
                <a:tableStyleId>{5C22544A-7EE6-4342-B048-85BDC9FD1C3A}</a:tableStyleId>
              </a:tblPr>
              <a:tblGrid>
                <a:gridCol w="1174575">
                  <a:extLst>
                    <a:ext uri="{9D8B030D-6E8A-4147-A177-3AD203B41FA5}">
                      <a16:colId xmlns:a16="http://schemas.microsoft.com/office/drawing/2014/main" xmlns="" val="1540582512"/>
                    </a:ext>
                  </a:extLst>
                </a:gridCol>
                <a:gridCol w="2535364">
                  <a:extLst>
                    <a:ext uri="{9D8B030D-6E8A-4147-A177-3AD203B41FA5}">
                      <a16:colId xmlns:a16="http://schemas.microsoft.com/office/drawing/2014/main" xmlns="" val="300622353"/>
                    </a:ext>
                  </a:extLst>
                </a:gridCol>
                <a:gridCol w="1002686">
                  <a:extLst>
                    <a:ext uri="{9D8B030D-6E8A-4147-A177-3AD203B41FA5}">
                      <a16:colId xmlns:a16="http://schemas.microsoft.com/office/drawing/2014/main" xmlns="" val="1622171525"/>
                    </a:ext>
                  </a:extLst>
                </a:gridCol>
                <a:gridCol w="1317817">
                  <a:extLst>
                    <a:ext uri="{9D8B030D-6E8A-4147-A177-3AD203B41FA5}">
                      <a16:colId xmlns:a16="http://schemas.microsoft.com/office/drawing/2014/main" xmlns="" val="3819224421"/>
                    </a:ext>
                  </a:extLst>
                </a:gridCol>
                <a:gridCol w="2349150">
                  <a:extLst>
                    <a:ext uri="{9D8B030D-6E8A-4147-A177-3AD203B41FA5}">
                      <a16:colId xmlns:a16="http://schemas.microsoft.com/office/drawing/2014/main" xmlns="" val="89615169"/>
                    </a:ext>
                  </a:extLst>
                </a:gridCol>
                <a:gridCol w="1360789">
                  <a:extLst>
                    <a:ext uri="{9D8B030D-6E8A-4147-A177-3AD203B41FA5}">
                      <a16:colId xmlns:a16="http://schemas.microsoft.com/office/drawing/2014/main" xmlns="" val="1837620704"/>
                    </a:ext>
                  </a:extLst>
                </a:gridCol>
                <a:gridCol w="759177">
                  <a:extLst>
                    <a:ext uri="{9D8B030D-6E8A-4147-A177-3AD203B41FA5}">
                      <a16:colId xmlns:a16="http://schemas.microsoft.com/office/drawing/2014/main" xmlns="" val="2682973402"/>
                    </a:ext>
                  </a:extLst>
                </a:gridCol>
              </a:tblGrid>
              <a:tr h="300491">
                <a:tc>
                  <a:txBody>
                    <a:bodyPr/>
                    <a:lstStyle/>
                    <a:p>
                      <a:pPr algn="ctr"/>
                      <a:r>
                        <a:rPr lang="en-IN" sz="1400" b="1" kern="1200" dirty="0">
                          <a:solidFill>
                            <a:schemeClr val="lt1"/>
                          </a:solidFill>
                        </a:rPr>
                        <a:t>Requirement ID</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Requirement Description</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Priority</a:t>
                      </a:r>
                    </a:p>
                    <a:p>
                      <a:pPr algn="ctr"/>
                      <a:r>
                        <a:rPr lang="en-IN" sz="1400" b="1" kern="1200" dirty="0">
                          <a:solidFill>
                            <a:schemeClr val="lt1"/>
                          </a:solidFill>
                        </a:rPr>
                        <a:t>(</a:t>
                      </a:r>
                      <a:r>
                        <a:rPr lang="en-US" sz="1400" b="1" kern="1200" dirty="0" err="1">
                          <a:solidFill>
                            <a:schemeClr val="lt1"/>
                          </a:solidFill>
                        </a:rPr>
                        <a:t>MoSCoW</a:t>
                      </a:r>
                      <a:r>
                        <a:rPr lang="en-IN" sz="1400" b="1" kern="1200" dirty="0">
                          <a:solidFill>
                            <a:schemeClr val="lt1"/>
                          </a:solidFill>
                        </a:rPr>
                        <a:t>)</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b="1" kern="1200" dirty="0">
                          <a:solidFill>
                            <a:schemeClr val="lt1"/>
                          </a:solidFill>
                        </a:rPr>
                        <a:t>Stakeholder(s)</a:t>
                      </a:r>
                      <a:endParaRPr lang="en-IN" sz="1400" b="1" kern="1200" dirty="0">
                        <a:solidFill>
                          <a:schemeClr val="lt1"/>
                        </a:solidFill>
                        <a:latin typeface="Arial" panose="020B0604020202020204" pitchFamily="34" charset="0"/>
                        <a:ea typeface="+mn-ea"/>
                        <a:cs typeface="Arial" panose="020B0604020202020204" pitchFamily="34" charset="0"/>
                      </a:endParaRPr>
                    </a:p>
                  </a:txBody>
                  <a:tcPr anchor="ctr"/>
                </a:tc>
                <a:tc>
                  <a:txBody>
                    <a:bodyPr/>
                    <a:lstStyle/>
                    <a:p>
                      <a:pPr algn="ctr"/>
                      <a:r>
                        <a:rPr lang="en-IN" sz="1400" dirty="0"/>
                        <a:t>Project Objective</a:t>
                      </a:r>
                      <a:endParaRPr lang="en-IN" sz="1400" dirty="0">
                        <a:latin typeface="Arial" panose="020B0604020202020204" pitchFamily="34" charset="0"/>
                        <a:cs typeface="Arial" panose="020B0604020202020204" pitchFamily="34"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Related Data File</a:t>
                      </a:r>
                      <a:endParaRPr lang="en-IN" sz="18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b="1" dirty="0"/>
                        <a:t>Status</a:t>
                      </a:r>
                      <a:endParaRPr lang="en-US" sz="1400" b="1" dirty="0">
                        <a:latin typeface="Arial" panose="020B0604020202020204" pitchFamily="34" charset="0"/>
                        <a:cs typeface="Arial" panose="020B0604020202020204" pitchFamily="34" charset="0"/>
                      </a:endParaRPr>
                    </a:p>
                  </a:txBody>
                  <a:tcPr anchor="ctr"/>
                </a:tc>
                <a:extLst>
                  <a:ext uri="{0D108BD9-81ED-4DB2-BD59-A6C34878D82A}">
                    <a16:rowId xmlns:a16="http://schemas.microsoft.com/office/drawing/2014/main" xmlns="" val="4294200224"/>
                  </a:ext>
                </a:extLst>
              </a:tr>
              <a:tr h="447201">
                <a:tc>
                  <a:txBody>
                    <a:bodyPr/>
                    <a:lstStyle/>
                    <a:p>
                      <a:pPr marL="0" marR="0">
                        <a:lnSpc>
                          <a:spcPct val="115000"/>
                        </a:lnSpc>
                        <a:spcBef>
                          <a:spcPts val="0"/>
                        </a:spcBef>
                        <a:spcAft>
                          <a:spcPts val="0"/>
                        </a:spcAft>
                      </a:pPr>
                      <a:r>
                        <a:rPr lang="en-US" sz="1100" b="1" dirty="0">
                          <a:solidFill>
                            <a:srgbClr val="FFFFFF"/>
                          </a:solidFill>
                          <a:effectLst/>
                          <a:latin typeface="Cambria" panose="02040503050406030204" pitchFamily="18" charset="0"/>
                          <a:ea typeface="MS Mincho"/>
                          <a:cs typeface="Latha" panose="020B0604020202020204" pitchFamily="34" charset="0"/>
                        </a:rPr>
                        <a:t>Automate appointment scheduling system</a:t>
                      </a:r>
                      <a:endParaRPr lang="en-US" sz="1100" dirty="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b="1">
                          <a:solidFill>
                            <a:srgbClr val="FFFFFF"/>
                          </a:solidFill>
                          <a:effectLst/>
                          <a:latin typeface="Cambria" panose="02040503050406030204" pitchFamily="18" charset="0"/>
                          <a:ea typeface="MS Mincho"/>
                          <a:cs typeface="Latha" panose="020B0604020202020204" pitchFamily="34" charset="0"/>
                        </a:rPr>
                        <a:t>Must Have</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b="1">
                          <a:solidFill>
                            <a:srgbClr val="FFFFFF"/>
                          </a:solidFill>
                          <a:effectLst/>
                          <a:latin typeface="Cambria" panose="02040503050406030204" pitchFamily="18" charset="0"/>
                          <a:ea typeface="MS Mincho"/>
                          <a:cs typeface="Latha" panose="020B0604020202020204" pitchFamily="34" charset="0"/>
                        </a:rPr>
                        <a:t>Patients, Admin Staff, Doctors</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b="1">
                          <a:solidFill>
                            <a:srgbClr val="FFFFFF"/>
                          </a:solidFill>
                          <a:effectLst/>
                          <a:latin typeface="Cambria" panose="02040503050406030204" pitchFamily="18" charset="0"/>
                          <a:ea typeface="MS Mincho"/>
                          <a:cs typeface="Latha" panose="020B0604020202020204" pitchFamily="34" charset="0"/>
                        </a:rPr>
                        <a:t>Reduce scheduling conflicts and wait times</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b="1">
                          <a:solidFill>
                            <a:srgbClr val="FFFFFF"/>
                          </a:solidFill>
                          <a:effectLst/>
                          <a:latin typeface="Cambria" panose="02040503050406030204" pitchFamily="18" charset="0"/>
                          <a:ea typeface="MS Mincho"/>
                          <a:cs typeface="Latha" panose="020B0604020202020204" pitchFamily="34" charset="0"/>
                        </a:rPr>
                        <a:t>appointment_data.csv</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b="1">
                          <a:solidFill>
                            <a:srgbClr val="FFFFFF"/>
                          </a:solidFill>
                          <a:effectLst/>
                          <a:latin typeface="Cambria" panose="02040503050406030204" pitchFamily="18" charset="0"/>
                          <a:ea typeface="MS Mincho"/>
                          <a:cs typeface="Latha" panose="020B0604020202020204" pitchFamily="34" charset="0"/>
                        </a:rPr>
                        <a:t>Proposed</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xmlns="" val="3135356856"/>
                  </a:ext>
                </a:extLst>
              </a:tr>
              <a:tr h="335400">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Real-time diagnostic test result sharing</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Must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Doctors, Nurses</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Improve inter-departmental communication</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feedback_data.csv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tr>
              <a:tr h="4472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Resource optimization and availability tracking</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Must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Doctors, Nurses, Admin Staff</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Ensure critical resources available during peak times</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resource_data.csv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tr>
              <a:tr h="5590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Patient communication system with notifications (SMS/Email)</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Should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Patients, Admin Staff</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Enhance patient experience and reduce no-shows</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feedback_data.csv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tr>
              <a:tr h="4472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Integrated Hospital Information System (HIS)</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Must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IT Team, Admin Staff</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Centralize patient and resource data for efficiency</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appointment_data.csv, resource_data.csv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pPr>
                        <a:lnSpc>
                          <a:spcPct val="115000"/>
                        </a:lnSpc>
                      </a:pPr>
                      <a:endParaRPr lang="en-IN" sz="1400" kern="100" dirty="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tr>
              <a:tr h="4472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System should be scalable to handle peak loads</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Must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IT Team</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Ensure performance under high demand</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resource_data.csv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pPr>
                        <a:lnSpc>
                          <a:spcPct val="115000"/>
                        </a:lnSpc>
                      </a:pPr>
                      <a:endParaRPr lang="en-IN" sz="1400" kern="100">
                        <a:effectLst/>
                        <a:latin typeface="Arial" panose="020B0604020202020204" pitchFamily="34" charset="0"/>
                        <a:ea typeface="Aptos" panose="020B0004020202020204" pitchFamily="34" charset="0"/>
                        <a:cs typeface="Arial" panose="020B0604020202020204" pitchFamily="34" charset="0"/>
                      </a:endParaRPr>
                    </a:p>
                  </a:txBody>
                  <a:tcPr marL="9525" marR="9525" marT="9525" marB="9525" anchor="ctr"/>
                </a:tc>
                <a:extLst>
                  <a:ext uri="{0D108BD9-81ED-4DB2-BD59-A6C34878D82A}">
                    <a16:rowId xmlns:a16="http://schemas.microsoft.com/office/drawing/2014/main" xmlns="" val="1361866474"/>
                  </a:ext>
                </a:extLst>
              </a:tr>
              <a:tr h="5590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System should comply with healthcare regulations (HIPAA)</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Must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IT Manager, Admin Staff</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Ensure data privacy and security</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feedback_data.csv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endParaRPr lang="en-IN" sz="14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216039686"/>
                  </a:ext>
                </a:extLst>
              </a:tr>
              <a:tr h="4472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System should have 99.9% uptime availability</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Should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IT Manager</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Improve system reliability</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resource_data.csv</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2804309027"/>
                  </a:ext>
                </a:extLst>
              </a:tr>
              <a:tr h="447201">
                <a:tc>
                  <a:txBody>
                    <a:bodyPr/>
                    <a:lstStyle/>
                    <a:p>
                      <a:pPr marL="0" marR="0">
                        <a:lnSpc>
                          <a:spcPct val="115000"/>
                        </a:lnSpc>
                        <a:spcBef>
                          <a:spcPts val="0"/>
                        </a:spcBef>
                        <a:spcAft>
                          <a:spcPts val="0"/>
                        </a:spcAft>
                      </a:pPr>
                      <a:r>
                        <a:rPr lang="en-US" sz="1100" b="1">
                          <a:effectLst/>
                          <a:latin typeface="Cambria" panose="02040503050406030204" pitchFamily="18" charset="0"/>
                          <a:ea typeface="MS Mincho"/>
                          <a:cs typeface="Latha" panose="020B0604020202020204" pitchFamily="34" charset="0"/>
                        </a:rPr>
                        <a:t>System should provide user-friendly interfaces</a:t>
                      </a:r>
                      <a:endParaRPr lang="en-US" sz="1100">
                        <a:effectLst/>
                        <a:latin typeface="Cambria" panose="02040503050406030204" pitchFamily="18" charset="0"/>
                        <a:ea typeface="MS Mincho"/>
                        <a:cs typeface="Latha" panose="020B0604020202020204" pitchFamily="34" charset="0"/>
                      </a:endParaRP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Should Have</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Patients, Admin Staff</a:t>
                      </a:r>
                    </a:p>
                  </a:txBody>
                  <a:tcPr marL="68580" marR="68580" marT="0" marB="0"/>
                </a:tc>
                <a:tc>
                  <a:txBody>
                    <a:bodyPr/>
                    <a:lstStyle/>
                    <a:p>
                      <a:pPr marL="0" marR="0">
                        <a:lnSpc>
                          <a:spcPct val="115000"/>
                        </a:lnSpc>
                        <a:spcBef>
                          <a:spcPts val="0"/>
                        </a:spcBef>
                        <a:spcAft>
                          <a:spcPts val="0"/>
                        </a:spcAft>
                      </a:pPr>
                      <a:r>
                        <a:rPr lang="en-US" sz="1100">
                          <a:effectLst/>
                          <a:latin typeface="Cambria" panose="02040503050406030204" pitchFamily="18" charset="0"/>
                          <a:ea typeface="MS Mincho"/>
                          <a:cs typeface="Latha" panose="020B0604020202020204" pitchFamily="34" charset="0"/>
                        </a:rPr>
                        <a:t>Improve usability for patients and staff</a:t>
                      </a:r>
                    </a:p>
                  </a:txBody>
                  <a:tcPr marL="68580" marR="68580" marT="0" marB="0"/>
                </a:tc>
                <a:tc>
                  <a:txBody>
                    <a:bodyPr/>
                    <a:lstStyle/>
                    <a:p>
                      <a:pPr marL="0" marR="0">
                        <a:lnSpc>
                          <a:spcPct val="115000"/>
                        </a:lnSpc>
                        <a:spcBef>
                          <a:spcPts val="0"/>
                        </a:spcBef>
                        <a:spcAft>
                          <a:spcPts val="0"/>
                        </a:spcAft>
                      </a:pPr>
                      <a:r>
                        <a:rPr lang="en-US" sz="1100" dirty="0">
                          <a:effectLst/>
                          <a:latin typeface="Cambria" panose="02040503050406030204" pitchFamily="18" charset="0"/>
                          <a:ea typeface="MS Mincho"/>
                          <a:cs typeface="Latha" panose="020B0604020202020204" pitchFamily="34" charset="0"/>
                        </a:rPr>
                        <a:t>feedback_data.csv</a:t>
                      </a:r>
                    </a:p>
                  </a:txBody>
                  <a:tcPr marL="68580" marR="68580" marT="0" marB="0"/>
                </a:tc>
                <a:tc>
                  <a:txBody>
                    <a:bodyPr/>
                    <a:lstStyle/>
                    <a:p>
                      <a:pPr marL="0" marR="0">
                        <a:lnSpc>
                          <a:spcPct val="115000"/>
                        </a:lnSpc>
                        <a:spcBef>
                          <a:spcPts val="0"/>
                        </a:spcBef>
                        <a:spcAft>
                          <a:spcPts val="0"/>
                        </a:spcAft>
                      </a:pPr>
                      <a:r>
                        <a:rPr lang="en-US" sz="1100" dirty="0">
                          <a:effectLst/>
                          <a:latin typeface="Cambria" panose="02040503050406030204" pitchFamily="18" charset="0"/>
                          <a:ea typeface="MS Mincho"/>
                          <a:cs typeface="Latha" panose="020B0604020202020204" pitchFamily="34" charset="0"/>
                        </a:rPr>
                        <a:t>Proposed</a:t>
                      </a:r>
                    </a:p>
                  </a:txBody>
                  <a:tcPr marL="68580" marR="68580" marT="0" marB="0"/>
                </a:tc>
                <a:tc>
                  <a:txBody>
                    <a:bodyPr/>
                    <a:lstStyle/>
                    <a:p>
                      <a:endParaRPr lang="en-IN" sz="14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xmlns="" val="1379421922"/>
                  </a:ext>
                </a:extLst>
              </a:tr>
            </a:tbl>
          </a:graphicData>
        </a:graphic>
      </p:graphicFrame>
    </p:spTree>
    <p:extLst>
      <p:ext uri="{BB962C8B-B14F-4D97-AF65-F5344CB8AC3E}">
        <p14:creationId xmlns:p14="http://schemas.microsoft.com/office/powerpoint/2010/main" val="5055716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605</TotalTime>
  <Words>3104</Words>
  <Application>Microsoft Office PowerPoint</Application>
  <PresentationFormat>Widescreen</PresentationFormat>
  <Paragraphs>572</Paragraphs>
  <Slides>39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Aptos</vt:lpstr>
      <vt:lpstr>Arial</vt:lpstr>
      <vt:lpstr>Cambria</vt:lpstr>
      <vt:lpstr>Latha</vt:lpstr>
      <vt:lpstr>MS Mincho</vt:lpstr>
      <vt:lpstr>Times New Roman</vt:lpstr>
      <vt:lpstr>Office Theme</vt:lpstr>
      <vt:lpstr>Enhancing Operational Efficiency in a Multispecialty Hospital</vt:lpstr>
      <vt:lpstr>Table of Contents</vt:lpstr>
      <vt:lpstr>Executive Summary</vt:lpstr>
      <vt:lpstr>Introduction</vt:lpstr>
      <vt:lpstr>Business Objectives</vt:lpstr>
      <vt:lpstr>Methodology</vt:lpstr>
      <vt:lpstr>Requirements Gathering: Business Requirement Document (BRD)</vt:lpstr>
      <vt:lpstr>Requirements Gathering: Business Requirement Document (BRD)</vt:lpstr>
      <vt:lpstr>Requirements Gathering: Requirement Traceability Matrix (RTM)</vt:lpstr>
      <vt:lpstr>Stakeholder Analysis and Engagement Plan </vt:lpstr>
      <vt:lpstr>Stakeholder Analysis and Engagement Plan </vt:lpstr>
      <vt:lpstr>Scope Management Plan  </vt:lpstr>
      <vt:lpstr>Scope Management Plan  </vt:lpstr>
      <vt:lpstr>Scope Management Plan  </vt:lpstr>
      <vt:lpstr>Scope Management Plan  </vt:lpstr>
      <vt:lpstr>Process Mapping</vt:lpstr>
      <vt:lpstr>Advanced Process Mapping</vt:lpstr>
      <vt:lpstr>Advanced Process Mapping</vt:lpstr>
      <vt:lpstr>Data Analysis</vt:lpstr>
      <vt:lpstr>Data Analysis</vt:lpstr>
      <vt:lpstr>Data Analysis</vt:lpstr>
      <vt:lpstr>Data Visualization</vt:lpstr>
      <vt:lpstr>Data Visualization</vt:lpstr>
      <vt:lpstr>Data Visualization</vt:lpstr>
      <vt:lpstr>Data Visualization</vt:lpstr>
      <vt:lpstr>Risk Management Plan</vt:lpstr>
      <vt:lpstr>Risk Management Plan</vt:lpstr>
      <vt:lpstr>Risk Management Plan</vt:lpstr>
      <vt:lpstr>Risk Management Plan</vt:lpstr>
      <vt:lpstr>Risk Mitigation Plan</vt:lpstr>
      <vt:lpstr>Risk Mitigation Plan</vt:lpstr>
      <vt:lpstr>Risk Mitigation Plan</vt:lpstr>
      <vt:lpstr>Risk Mitigation Plan</vt:lpstr>
      <vt:lpstr>Findings and Recommendations</vt:lpstr>
      <vt:lpstr>Key Findings</vt:lpstr>
      <vt:lpstr>Key Recommendations</vt:lpstr>
      <vt:lpstr>Conclusion</vt:lpstr>
      <vt:lpstr>PowerPoint Presentation</vt:lpstr>
      <vt:lpstr>Appendix</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sangeeta srinivasan</dc:creator>
  <cp:lastModifiedBy>User</cp:lastModifiedBy>
  <cp:revision>10</cp:revision>
  <dcterms:created xsi:type="dcterms:W3CDTF">2024-04-22T14:20:24Z</dcterms:created>
  <dcterms:modified xsi:type="dcterms:W3CDTF">2025-10-05T11:47:38Z</dcterms:modified>
</cp:coreProperties>
</file>

<file path=docProps/thumbnail.jpeg>
</file>